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63" r:id="rId2"/>
    <p:sldId id="264" r:id="rId3"/>
    <p:sldId id="265" r:id="rId4"/>
    <p:sldId id="266" r:id="rId5"/>
    <p:sldId id="268" r:id="rId6"/>
    <p:sldId id="267" r:id="rId7"/>
    <p:sldId id="270" r:id="rId8"/>
    <p:sldId id="271" r:id="rId9"/>
    <p:sldId id="269" r:id="rId10"/>
    <p:sldId id="274" r:id="rId11"/>
    <p:sldId id="312" r:id="rId12"/>
    <p:sldId id="272" r:id="rId13"/>
    <p:sldId id="277" r:id="rId14"/>
    <p:sldId id="287" r:id="rId15"/>
    <p:sldId id="278" r:id="rId16"/>
    <p:sldId id="279" r:id="rId17"/>
    <p:sldId id="293" r:id="rId18"/>
    <p:sldId id="313" r:id="rId19"/>
    <p:sldId id="283" r:id="rId20"/>
    <p:sldId id="311" r:id="rId21"/>
    <p:sldId id="292" r:id="rId22"/>
    <p:sldId id="306" r:id="rId23"/>
    <p:sldId id="288" r:id="rId24"/>
    <p:sldId id="298" r:id="rId25"/>
    <p:sldId id="300" r:id="rId26"/>
    <p:sldId id="305" r:id="rId27"/>
    <p:sldId id="301" r:id="rId28"/>
    <p:sldId id="299" r:id="rId29"/>
    <p:sldId id="303" r:id="rId30"/>
    <p:sldId id="304" r:id="rId31"/>
    <p:sldId id="308" r:id="rId32"/>
    <p:sldId id="273" r:id="rId33"/>
    <p:sldId id="275" r:id="rId34"/>
    <p:sldId id="280" r:id="rId35"/>
    <p:sldId id="281" r:id="rId36"/>
    <p:sldId id="294" r:id="rId37"/>
    <p:sldId id="284" r:id="rId38"/>
    <p:sldId id="309" r:id="rId39"/>
    <p:sldId id="282" r:id="rId40"/>
    <p:sldId id="296" r:id="rId41"/>
    <p:sldId id="258" r:id="rId42"/>
    <p:sldId id="314" r:id="rId43"/>
    <p:sldId id="285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1"/>
    <p:restoredTop sz="82063"/>
  </p:normalViewPr>
  <p:slideViewPr>
    <p:cSldViewPr snapToGrid="0">
      <p:cViewPr varScale="1">
        <p:scale>
          <a:sx n="88" d="100"/>
          <a:sy n="88" d="100"/>
        </p:scale>
        <p:origin x="13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45242F-D1B1-4DD4-8606-83D647720F95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05CF897-6B68-4876-928B-C3EBC419636F}">
      <dgm:prSet/>
      <dgm:spPr/>
      <dgm:t>
        <a:bodyPr/>
        <a:lstStyle/>
        <a:p>
          <a:r>
            <a:rPr lang="en-US" dirty="0"/>
            <a:t>Filter the immune data to control only (n=19)</a:t>
          </a:r>
        </a:p>
      </dgm:t>
    </dgm:pt>
    <dgm:pt modelId="{42198721-AA4A-4F83-9EF2-0BCD13B98B18}" type="parTrans" cxnId="{A4AC12AF-E9EA-4216-9864-39ACE9BB7E8C}">
      <dgm:prSet/>
      <dgm:spPr/>
      <dgm:t>
        <a:bodyPr/>
        <a:lstStyle/>
        <a:p>
          <a:endParaRPr lang="en-US"/>
        </a:p>
      </dgm:t>
    </dgm:pt>
    <dgm:pt modelId="{8646AE69-B8F2-4C06-A075-27793446DB05}" type="sibTrans" cxnId="{A4AC12AF-E9EA-4216-9864-39ACE9BB7E8C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88445F43-0EB0-4AA0-AFD7-9C89D05FC70F}">
      <dgm:prSet/>
      <dgm:spPr/>
      <dgm:t>
        <a:bodyPr/>
        <a:lstStyle/>
        <a:p>
          <a:r>
            <a:rPr lang="en-US" dirty="0"/>
            <a:t>Randomly select half (n=9), assign them to ‘treatment’</a:t>
          </a:r>
        </a:p>
      </dgm:t>
    </dgm:pt>
    <dgm:pt modelId="{A8139CB9-74A6-4357-8432-F01C6B9FF1B2}" type="parTrans" cxnId="{CC6D8D3C-9D73-4A29-BA95-0CEF040C0639}">
      <dgm:prSet/>
      <dgm:spPr/>
      <dgm:t>
        <a:bodyPr/>
        <a:lstStyle/>
        <a:p>
          <a:endParaRPr lang="en-US"/>
        </a:p>
      </dgm:t>
    </dgm:pt>
    <dgm:pt modelId="{9854D33C-F349-4F33-AEEF-1D5655FDAD8C}" type="sibTrans" cxnId="{CC6D8D3C-9D73-4A29-BA95-0CEF040C0639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824076CC-0C6D-4A3B-BBE0-9891D71B6CB6}">
      <dgm:prSet/>
      <dgm:spPr/>
      <dgm:t>
        <a:bodyPr/>
        <a:lstStyle/>
        <a:p>
          <a:r>
            <a:rPr lang="en-US" dirty="0"/>
            <a:t>Perform statistical tests with various methods</a:t>
          </a:r>
        </a:p>
      </dgm:t>
    </dgm:pt>
    <dgm:pt modelId="{FBC8870F-A5A5-4CDC-9AD7-644D506AAD9B}" type="parTrans" cxnId="{1A2AEBD4-5446-4396-9C94-5EB811E83E67}">
      <dgm:prSet/>
      <dgm:spPr/>
      <dgm:t>
        <a:bodyPr/>
        <a:lstStyle/>
        <a:p>
          <a:endParaRPr lang="en-US"/>
        </a:p>
      </dgm:t>
    </dgm:pt>
    <dgm:pt modelId="{396BE196-0F15-4F2C-B7D4-A8C6D603738B}" type="sibTrans" cxnId="{1A2AEBD4-5446-4396-9C94-5EB811E83E67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D0CA4BAE-90E8-4858-B044-3D7AC8E7857A}">
      <dgm:prSet/>
      <dgm:spPr/>
      <dgm:t>
        <a:bodyPr/>
        <a:lstStyle/>
        <a:p>
          <a:r>
            <a:rPr lang="en-US" dirty="0"/>
            <a:t>Repeat this process for 100 times (bootstrapping)</a:t>
          </a:r>
        </a:p>
      </dgm:t>
    </dgm:pt>
    <dgm:pt modelId="{D6A6859B-01BE-493C-9D32-950561DF9D89}" type="parTrans" cxnId="{C3B5D45E-7CA6-42CC-9F0D-6D170BB8E379}">
      <dgm:prSet/>
      <dgm:spPr/>
      <dgm:t>
        <a:bodyPr/>
        <a:lstStyle/>
        <a:p>
          <a:endParaRPr lang="en-US"/>
        </a:p>
      </dgm:t>
    </dgm:pt>
    <dgm:pt modelId="{71935E55-93AB-4556-8D5F-DF72EC98082D}" type="sibTrans" cxnId="{C3B5D45E-7CA6-42CC-9F0D-6D170BB8E379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D18B7503-31FB-B840-B3DF-FB2BF3E96F4D}" type="pres">
      <dgm:prSet presAssocID="{3045242F-D1B1-4DD4-8606-83D647720F95}" presName="Name0" presStyleCnt="0">
        <dgm:presLayoutVars>
          <dgm:animLvl val="lvl"/>
          <dgm:resizeHandles val="exact"/>
        </dgm:presLayoutVars>
      </dgm:prSet>
      <dgm:spPr/>
    </dgm:pt>
    <dgm:pt modelId="{8716121A-DF3F-494C-A250-78B3D58901B6}" type="pres">
      <dgm:prSet presAssocID="{E05CF897-6B68-4876-928B-C3EBC419636F}" presName="compositeNode" presStyleCnt="0">
        <dgm:presLayoutVars>
          <dgm:bulletEnabled val="1"/>
        </dgm:presLayoutVars>
      </dgm:prSet>
      <dgm:spPr/>
    </dgm:pt>
    <dgm:pt modelId="{D3D61C50-DD29-AD48-B036-2C8B0F6D26A2}" type="pres">
      <dgm:prSet presAssocID="{E05CF897-6B68-4876-928B-C3EBC419636F}" presName="bgRect" presStyleLbl="alignNode1" presStyleIdx="0" presStyleCnt="4"/>
      <dgm:spPr/>
    </dgm:pt>
    <dgm:pt modelId="{529CAA4E-4EE2-274B-AA03-C25F4CE4D5D1}" type="pres">
      <dgm:prSet presAssocID="{8646AE69-B8F2-4C06-A075-27793446DB05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36C95FC8-839E-0A4F-A001-CE144A2C6470}" type="pres">
      <dgm:prSet presAssocID="{E05CF897-6B68-4876-928B-C3EBC419636F}" presName="nodeRect" presStyleLbl="alignNode1" presStyleIdx="0" presStyleCnt="4">
        <dgm:presLayoutVars>
          <dgm:bulletEnabled val="1"/>
        </dgm:presLayoutVars>
      </dgm:prSet>
      <dgm:spPr/>
    </dgm:pt>
    <dgm:pt modelId="{64DBFB26-A9DE-5A4E-83BB-FF509CC2A10C}" type="pres">
      <dgm:prSet presAssocID="{8646AE69-B8F2-4C06-A075-27793446DB05}" presName="sibTrans" presStyleCnt="0"/>
      <dgm:spPr/>
    </dgm:pt>
    <dgm:pt modelId="{1FE91ECB-7157-1146-8B26-DC1284D9A211}" type="pres">
      <dgm:prSet presAssocID="{88445F43-0EB0-4AA0-AFD7-9C89D05FC70F}" presName="compositeNode" presStyleCnt="0">
        <dgm:presLayoutVars>
          <dgm:bulletEnabled val="1"/>
        </dgm:presLayoutVars>
      </dgm:prSet>
      <dgm:spPr/>
    </dgm:pt>
    <dgm:pt modelId="{4644145C-088D-164A-8DAF-AE95ABC3C21C}" type="pres">
      <dgm:prSet presAssocID="{88445F43-0EB0-4AA0-AFD7-9C89D05FC70F}" presName="bgRect" presStyleLbl="alignNode1" presStyleIdx="1" presStyleCnt="4"/>
      <dgm:spPr/>
    </dgm:pt>
    <dgm:pt modelId="{D86B73F5-33C7-1F42-BDA3-65B6EE19FB9A}" type="pres">
      <dgm:prSet presAssocID="{9854D33C-F349-4F33-AEEF-1D5655FDAD8C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AAF45C80-1D4C-EA4C-855E-82DD3D816822}" type="pres">
      <dgm:prSet presAssocID="{88445F43-0EB0-4AA0-AFD7-9C89D05FC70F}" presName="nodeRect" presStyleLbl="alignNode1" presStyleIdx="1" presStyleCnt="4">
        <dgm:presLayoutVars>
          <dgm:bulletEnabled val="1"/>
        </dgm:presLayoutVars>
      </dgm:prSet>
      <dgm:spPr/>
    </dgm:pt>
    <dgm:pt modelId="{1B5E3E52-D987-AE40-8F6F-23D5E57DC976}" type="pres">
      <dgm:prSet presAssocID="{9854D33C-F349-4F33-AEEF-1D5655FDAD8C}" presName="sibTrans" presStyleCnt="0"/>
      <dgm:spPr/>
    </dgm:pt>
    <dgm:pt modelId="{1DF7BECE-1231-8C4E-9EEE-E1B515056636}" type="pres">
      <dgm:prSet presAssocID="{824076CC-0C6D-4A3B-BBE0-9891D71B6CB6}" presName="compositeNode" presStyleCnt="0">
        <dgm:presLayoutVars>
          <dgm:bulletEnabled val="1"/>
        </dgm:presLayoutVars>
      </dgm:prSet>
      <dgm:spPr/>
    </dgm:pt>
    <dgm:pt modelId="{8CECF588-597D-0F42-9624-F6A1BEB4FEAA}" type="pres">
      <dgm:prSet presAssocID="{824076CC-0C6D-4A3B-BBE0-9891D71B6CB6}" presName="bgRect" presStyleLbl="alignNode1" presStyleIdx="2" presStyleCnt="4"/>
      <dgm:spPr/>
    </dgm:pt>
    <dgm:pt modelId="{0B4FCF95-EAC2-A240-BBD2-BBAB558B6705}" type="pres">
      <dgm:prSet presAssocID="{396BE196-0F15-4F2C-B7D4-A8C6D603738B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C72B0C99-E604-244A-B564-C6AED3C9FD51}" type="pres">
      <dgm:prSet presAssocID="{824076CC-0C6D-4A3B-BBE0-9891D71B6CB6}" presName="nodeRect" presStyleLbl="alignNode1" presStyleIdx="2" presStyleCnt="4">
        <dgm:presLayoutVars>
          <dgm:bulletEnabled val="1"/>
        </dgm:presLayoutVars>
      </dgm:prSet>
      <dgm:spPr/>
    </dgm:pt>
    <dgm:pt modelId="{77C6D181-6FAE-8A45-AC15-55EACD7E502B}" type="pres">
      <dgm:prSet presAssocID="{396BE196-0F15-4F2C-B7D4-A8C6D603738B}" presName="sibTrans" presStyleCnt="0"/>
      <dgm:spPr/>
    </dgm:pt>
    <dgm:pt modelId="{881738AC-220E-EC48-B47F-C2A607BCCABE}" type="pres">
      <dgm:prSet presAssocID="{D0CA4BAE-90E8-4858-B044-3D7AC8E7857A}" presName="compositeNode" presStyleCnt="0">
        <dgm:presLayoutVars>
          <dgm:bulletEnabled val="1"/>
        </dgm:presLayoutVars>
      </dgm:prSet>
      <dgm:spPr/>
    </dgm:pt>
    <dgm:pt modelId="{D4726214-15D7-9444-9C3F-9F0AF276B7F6}" type="pres">
      <dgm:prSet presAssocID="{D0CA4BAE-90E8-4858-B044-3D7AC8E7857A}" presName="bgRect" presStyleLbl="alignNode1" presStyleIdx="3" presStyleCnt="4"/>
      <dgm:spPr/>
    </dgm:pt>
    <dgm:pt modelId="{D32F55E4-37A1-8843-A84B-EEE8A8ADDA05}" type="pres">
      <dgm:prSet presAssocID="{71935E55-93AB-4556-8D5F-DF72EC98082D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1C9D2376-30F7-6942-8652-D14D85EF3872}" type="pres">
      <dgm:prSet presAssocID="{D0CA4BAE-90E8-4858-B044-3D7AC8E7857A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9F6D5A04-950D-5D41-BF17-1161E65F29BF}" type="presOf" srcId="{D0CA4BAE-90E8-4858-B044-3D7AC8E7857A}" destId="{D4726214-15D7-9444-9C3F-9F0AF276B7F6}" srcOrd="0" destOrd="0" presId="urn:microsoft.com/office/officeart/2016/7/layout/LinearBlockProcessNumbered"/>
    <dgm:cxn modelId="{423EE205-8F2A-3C43-AAB7-319733756F7C}" type="presOf" srcId="{88445F43-0EB0-4AA0-AFD7-9C89D05FC70F}" destId="{4644145C-088D-164A-8DAF-AE95ABC3C21C}" srcOrd="0" destOrd="0" presId="urn:microsoft.com/office/officeart/2016/7/layout/LinearBlockProcessNumbered"/>
    <dgm:cxn modelId="{9A15CA0A-F603-184F-89DA-503F9644E03F}" type="presOf" srcId="{88445F43-0EB0-4AA0-AFD7-9C89D05FC70F}" destId="{AAF45C80-1D4C-EA4C-855E-82DD3D816822}" srcOrd="1" destOrd="0" presId="urn:microsoft.com/office/officeart/2016/7/layout/LinearBlockProcessNumbered"/>
    <dgm:cxn modelId="{0E0E4B17-F381-1D43-A6C1-FA76B9B88531}" type="presOf" srcId="{824076CC-0C6D-4A3B-BBE0-9891D71B6CB6}" destId="{8CECF588-597D-0F42-9624-F6A1BEB4FEAA}" srcOrd="0" destOrd="0" presId="urn:microsoft.com/office/officeart/2016/7/layout/LinearBlockProcessNumbered"/>
    <dgm:cxn modelId="{CC6D8D3C-9D73-4A29-BA95-0CEF040C0639}" srcId="{3045242F-D1B1-4DD4-8606-83D647720F95}" destId="{88445F43-0EB0-4AA0-AFD7-9C89D05FC70F}" srcOrd="1" destOrd="0" parTransId="{A8139CB9-74A6-4357-8432-F01C6B9FF1B2}" sibTransId="{9854D33C-F349-4F33-AEEF-1D5655FDAD8C}"/>
    <dgm:cxn modelId="{C3B5D45E-7CA6-42CC-9F0D-6D170BB8E379}" srcId="{3045242F-D1B1-4DD4-8606-83D647720F95}" destId="{D0CA4BAE-90E8-4858-B044-3D7AC8E7857A}" srcOrd="3" destOrd="0" parTransId="{D6A6859B-01BE-493C-9D32-950561DF9D89}" sibTransId="{71935E55-93AB-4556-8D5F-DF72EC98082D}"/>
    <dgm:cxn modelId="{EA089F6F-054A-1442-80DA-1E2643BE5357}" type="presOf" srcId="{D0CA4BAE-90E8-4858-B044-3D7AC8E7857A}" destId="{1C9D2376-30F7-6942-8652-D14D85EF3872}" srcOrd="1" destOrd="0" presId="urn:microsoft.com/office/officeart/2016/7/layout/LinearBlockProcessNumbered"/>
    <dgm:cxn modelId="{CAF74B78-2450-FC43-9614-3BA592F1DFEF}" type="presOf" srcId="{396BE196-0F15-4F2C-B7D4-A8C6D603738B}" destId="{0B4FCF95-EAC2-A240-BBD2-BBAB558B6705}" srcOrd="0" destOrd="0" presId="urn:microsoft.com/office/officeart/2016/7/layout/LinearBlockProcessNumbered"/>
    <dgm:cxn modelId="{F7CB5780-E0D3-2D4D-864F-4700DCC6D6A4}" type="presOf" srcId="{824076CC-0C6D-4A3B-BBE0-9891D71B6CB6}" destId="{C72B0C99-E604-244A-B564-C6AED3C9FD51}" srcOrd="1" destOrd="0" presId="urn:microsoft.com/office/officeart/2016/7/layout/LinearBlockProcessNumbered"/>
    <dgm:cxn modelId="{AE132092-CBEC-8742-9DD1-5ED92362CC34}" type="presOf" srcId="{E05CF897-6B68-4876-928B-C3EBC419636F}" destId="{D3D61C50-DD29-AD48-B036-2C8B0F6D26A2}" srcOrd="0" destOrd="0" presId="urn:microsoft.com/office/officeart/2016/7/layout/LinearBlockProcessNumbered"/>
    <dgm:cxn modelId="{0B3B009E-3F1B-2549-A32F-EE350CEF0227}" type="presOf" srcId="{E05CF897-6B68-4876-928B-C3EBC419636F}" destId="{36C95FC8-839E-0A4F-A001-CE144A2C6470}" srcOrd="1" destOrd="0" presId="urn:microsoft.com/office/officeart/2016/7/layout/LinearBlockProcessNumbered"/>
    <dgm:cxn modelId="{7797A5A9-2738-644D-B0F7-398F2ABF3D4B}" type="presOf" srcId="{8646AE69-B8F2-4C06-A075-27793446DB05}" destId="{529CAA4E-4EE2-274B-AA03-C25F4CE4D5D1}" srcOrd="0" destOrd="0" presId="urn:microsoft.com/office/officeart/2016/7/layout/LinearBlockProcessNumbered"/>
    <dgm:cxn modelId="{A4AC12AF-E9EA-4216-9864-39ACE9BB7E8C}" srcId="{3045242F-D1B1-4DD4-8606-83D647720F95}" destId="{E05CF897-6B68-4876-928B-C3EBC419636F}" srcOrd="0" destOrd="0" parTransId="{42198721-AA4A-4F83-9EF2-0BCD13B98B18}" sibTransId="{8646AE69-B8F2-4C06-A075-27793446DB05}"/>
    <dgm:cxn modelId="{CCC483BB-FF59-F74E-9C30-E4C8CD80428B}" type="presOf" srcId="{71935E55-93AB-4556-8D5F-DF72EC98082D}" destId="{D32F55E4-37A1-8843-A84B-EEE8A8ADDA05}" srcOrd="0" destOrd="0" presId="urn:microsoft.com/office/officeart/2016/7/layout/LinearBlockProcessNumbered"/>
    <dgm:cxn modelId="{EC60EAC9-970B-214E-8E84-25A64AD297C3}" type="presOf" srcId="{3045242F-D1B1-4DD4-8606-83D647720F95}" destId="{D18B7503-31FB-B840-B3DF-FB2BF3E96F4D}" srcOrd="0" destOrd="0" presId="urn:microsoft.com/office/officeart/2016/7/layout/LinearBlockProcessNumbered"/>
    <dgm:cxn modelId="{3E8C64CF-2630-1F40-874E-DA9654B48C76}" type="presOf" srcId="{9854D33C-F349-4F33-AEEF-1D5655FDAD8C}" destId="{D86B73F5-33C7-1F42-BDA3-65B6EE19FB9A}" srcOrd="0" destOrd="0" presId="urn:microsoft.com/office/officeart/2016/7/layout/LinearBlockProcessNumbered"/>
    <dgm:cxn modelId="{1A2AEBD4-5446-4396-9C94-5EB811E83E67}" srcId="{3045242F-D1B1-4DD4-8606-83D647720F95}" destId="{824076CC-0C6D-4A3B-BBE0-9891D71B6CB6}" srcOrd="2" destOrd="0" parTransId="{FBC8870F-A5A5-4CDC-9AD7-644D506AAD9B}" sibTransId="{396BE196-0F15-4F2C-B7D4-A8C6D603738B}"/>
    <dgm:cxn modelId="{2CAFA253-E350-F94B-8DC0-F117956FB6B1}" type="presParOf" srcId="{D18B7503-31FB-B840-B3DF-FB2BF3E96F4D}" destId="{8716121A-DF3F-494C-A250-78B3D58901B6}" srcOrd="0" destOrd="0" presId="urn:microsoft.com/office/officeart/2016/7/layout/LinearBlockProcessNumbered"/>
    <dgm:cxn modelId="{1100621F-6830-254E-A234-1F9B5839D242}" type="presParOf" srcId="{8716121A-DF3F-494C-A250-78B3D58901B6}" destId="{D3D61C50-DD29-AD48-B036-2C8B0F6D26A2}" srcOrd="0" destOrd="0" presId="urn:microsoft.com/office/officeart/2016/7/layout/LinearBlockProcessNumbered"/>
    <dgm:cxn modelId="{45B4BE86-F5F1-8F48-88A6-300A5C71EE73}" type="presParOf" srcId="{8716121A-DF3F-494C-A250-78B3D58901B6}" destId="{529CAA4E-4EE2-274B-AA03-C25F4CE4D5D1}" srcOrd="1" destOrd="0" presId="urn:microsoft.com/office/officeart/2016/7/layout/LinearBlockProcessNumbered"/>
    <dgm:cxn modelId="{1E830520-9559-0442-8A44-F6AB9885649A}" type="presParOf" srcId="{8716121A-DF3F-494C-A250-78B3D58901B6}" destId="{36C95FC8-839E-0A4F-A001-CE144A2C6470}" srcOrd="2" destOrd="0" presId="urn:microsoft.com/office/officeart/2016/7/layout/LinearBlockProcessNumbered"/>
    <dgm:cxn modelId="{80BD4A6B-76BB-5C4C-8682-7C2967D17BF2}" type="presParOf" srcId="{D18B7503-31FB-B840-B3DF-FB2BF3E96F4D}" destId="{64DBFB26-A9DE-5A4E-83BB-FF509CC2A10C}" srcOrd="1" destOrd="0" presId="urn:microsoft.com/office/officeart/2016/7/layout/LinearBlockProcessNumbered"/>
    <dgm:cxn modelId="{90D7A1F1-C7E7-E149-A323-04C019C0B76A}" type="presParOf" srcId="{D18B7503-31FB-B840-B3DF-FB2BF3E96F4D}" destId="{1FE91ECB-7157-1146-8B26-DC1284D9A211}" srcOrd="2" destOrd="0" presId="urn:microsoft.com/office/officeart/2016/7/layout/LinearBlockProcessNumbered"/>
    <dgm:cxn modelId="{576AAB67-C3A0-AE40-9C85-9D292C1942F5}" type="presParOf" srcId="{1FE91ECB-7157-1146-8B26-DC1284D9A211}" destId="{4644145C-088D-164A-8DAF-AE95ABC3C21C}" srcOrd="0" destOrd="0" presId="urn:microsoft.com/office/officeart/2016/7/layout/LinearBlockProcessNumbered"/>
    <dgm:cxn modelId="{9B06D8D7-623A-DB4F-A3CD-3E6919E67D2E}" type="presParOf" srcId="{1FE91ECB-7157-1146-8B26-DC1284D9A211}" destId="{D86B73F5-33C7-1F42-BDA3-65B6EE19FB9A}" srcOrd="1" destOrd="0" presId="urn:microsoft.com/office/officeart/2016/7/layout/LinearBlockProcessNumbered"/>
    <dgm:cxn modelId="{5749ED9E-2F04-3448-8F94-AE2870C4E595}" type="presParOf" srcId="{1FE91ECB-7157-1146-8B26-DC1284D9A211}" destId="{AAF45C80-1D4C-EA4C-855E-82DD3D816822}" srcOrd="2" destOrd="0" presId="urn:microsoft.com/office/officeart/2016/7/layout/LinearBlockProcessNumbered"/>
    <dgm:cxn modelId="{3EA16806-3DDC-AA4F-B9ED-00BC90D572B6}" type="presParOf" srcId="{D18B7503-31FB-B840-B3DF-FB2BF3E96F4D}" destId="{1B5E3E52-D987-AE40-8F6F-23D5E57DC976}" srcOrd="3" destOrd="0" presId="urn:microsoft.com/office/officeart/2016/7/layout/LinearBlockProcessNumbered"/>
    <dgm:cxn modelId="{F44310DE-8D4E-E64F-BFD2-BA733021857B}" type="presParOf" srcId="{D18B7503-31FB-B840-B3DF-FB2BF3E96F4D}" destId="{1DF7BECE-1231-8C4E-9EEE-E1B515056636}" srcOrd="4" destOrd="0" presId="urn:microsoft.com/office/officeart/2016/7/layout/LinearBlockProcessNumbered"/>
    <dgm:cxn modelId="{8EE4454A-1272-444E-B517-D53B4A4A5C92}" type="presParOf" srcId="{1DF7BECE-1231-8C4E-9EEE-E1B515056636}" destId="{8CECF588-597D-0F42-9624-F6A1BEB4FEAA}" srcOrd="0" destOrd="0" presId="urn:microsoft.com/office/officeart/2016/7/layout/LinearBlockProcessNumbered"/>
    <dgm:cxn modelId="{8FC2ACEC-D78F-5D49-BAAD-595AFA77CACE}" type="presParOf" srcId="{1DF7BECE-1231-8C4E-9EEE-E1B515056636}" destId="{0B4FCF95-EAC2-A240-BBD2-BBAB558B6705}" srcOrd="1" destOrd="0" presId="urn:microsoft.com/office/officeart/2016/7/layout/LinearBlockProcessNumbered"/>
    <dgm:cxn modelId="{C67E85F1-30E0-414E-AFB4-46D5077C4258}" type="presParOf" srcId="{1DF7BECE-1231-8C4E-9EEE-E1B515056636}" destId="{C72B0C99-E604-244A-B564-C6AED3C9FD51}" srcOrd="2" destOrd="0" presId="urn:microsoft.com/office/officeart/2016/7/layout/LinearBlockProcessNumbered"/>
    <dgm:cxn modelId="{A6862A9C-CBB2-A541-8B92-652EECD5E83B}" type="presParOf" srcId="{D18B7503-31FB-B840-B3DF-FB2BF3E96F4D}" destId="{77C6D181-6FAE-8A45-AC15-55EACD7E502B}" srcOrd="5" destOrd="0" presId="urn:microsoft.com/office/officeart/2016/7/layout/LinearBlockProcessNumbered"/>
    <dgm:cxn modelId="{A0590F64-47CA-B84E-B73F-7CCF441E2C32}" type="presParOf" srcId="{D18B7503-31FB-B840-B3DF-FB2BF3E96F4D}" destId="{881738AC-220E-EC48-B47F-C2A607BCCABE}" srcOrd="6" destOrd="0" presId="urn:microsoft.com/office/officeart/2016/7/layout/LinearBlockProcessNumbered"/>
    <dgm:cxn modelId="{CC949711-05E0-4E4B-82A7-AE9D14538530}" type="presParOf" srcId="{881738AC-220E-EC48-B47F-C2A607BCCABE}" destId="{D4726214-15D7-9444-9C3F-9F0AF276B7F6}" srcOrd="0" destOrd="0" presId="urn:microsoft.com/office/officeart/2016/7/layout/LinearBlockProcessNumbered"/>
    <dgm:cxn modelId="{1DC1038B-B737-AF4D-8688-8430EAE42ABA}" type="presParOf" srcId="{881738AC-220E-EC48-B47F-C2A607BCCABE}" destId="{D32F55E4-37A1-8843-A84B-EEE8A8ADDA05}" srcOrd="1" destOrd="0" presId="urn:microsoft.com/office/officeart/2016/7/layout/LinearBlockProcessNumbered"/>
    <dgm:cxn modelId="{A3AB9E3E-7453-4045-BBC1-3DEDFB877517}" type="presParOf" srcId="{881738AC-220E-EC48-B47F-C2A607BCCABE}" destId="{1C9D2376-30F7-6942-8652-D14D85EF387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45242F-D1B1-4DD4-8606-83D647720F95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05CF897-6B68-4876-928B-C3EBC419636F}">
      <dgm:prSet/>
      <dgm:spPr/>
      <dgm:t>
        <a:bodyPr/>
        <a:lstStyle/>
        <a:p>
          <a:r>
            <a:rPr lang="en-US" dirty="0"/>
            <a:t>Filter the immune data to control only (n=19)</a:t>
          </a:r>
        </a:p>
      </dgm:t>
    </dgm:pt>
    <dgm:pt modelId="{42198721-AA4A-4F83-9EF2-0BCD13B98B18}" type="parTrans" cxnId="{A4AC12AF-E9EA-4216-9864-39ACE9BB7E8C}">
      <dgm:prSet/>
      <dgm:spPr/>
      <dgm:t>
        <a:bodyPr/>
        <a:lstStyle/>
        <a:p>
          <a:endParaRPr lang="en-US"/>
        </a:p>
      </dgm:t>
    </dgm:pt>
    <dgm:pt modelId="{8646AE69-B8F2-4C06-A075-27793446DB05}" type="sibTrans" cxnId="{A4AC12AF-E9EA-4216-9864-39ACE9BB7E8C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88445F43-0EB0-4AA0-AFD7-9C89D05FC70F}">
      <dgm:prSet/>
      <dgm:spPr/>
      <dgm:t>
        <a:bodyPr/>
        <a:lstStyle/>
        <a:p>
          <a:r>
            <a:rPr lang="en-US" dirty="0"/>
            <a:t>Randomly select half (n=9), assign them to ‘treatment’</a:t>
          </a:r>
        </a:p>
      </dgm:t>
    </dgm:pt>
    <dgm:pt modelId="{A8139CB9-74A6-4357-8432-F01C6B9FF1B2}" type="parTrans" cxnId="{CC6D8D3C-9D73-4A29-BA95-0CEF040C0639}">
      <dgm:prSet/>
      <dgm:spPr/>
      <dgm:t>
        <a:bodyPr/>
        <a:lstStyle/>
        <a:p>
          <a:endParaRPr lang="en-US"/>
        </a:p>
      </dgm:t>
    </dgm:pt>
    <dgm:pt modelId="{9854D33C-F349-4F33-AEEF-1D5655FDAD8C}" type="sibTrans" cxnId="{CC6D8D3C-9D73-4A29-BA95-0CEF040C0639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824076CC-0C6D-4A3B-BBE0-9891D71B6CB6}">
      <dgm:prSet/>
      <dgm:spPr/>
      <dgm:t>
        <a:bodyPr/>
        <a:lstStyle/>
        <a:p>
          <a:r>
            <a:rPr lang="en-US" dirty="0"/>
            <a:t>Remove/Add some percentages of a specific cell type in the treatment</a:t>
          </a:r>
        </a:p>
      </dgm:t>
    </dgm:pt>
    <dgm:pt modelId="{FBC8870F-A5A5-4CDC-9AD7-644D506AAD9B}" type="parTrans" cxnId="{1A2AEBD4-5446-4396-9C94-5EB811E83E67}">
      <dgm:prSet/>
      <dgm:spPr/>
      <dgm:t>
        <a:bodyPr/>
        <a:lstStyle/>
        <a:p>
          <a:endParaRPr lang="en-US"/>
        </a:p>
      </dgm:t>
    </dgm:pt>
    <dgm:pt modelId="{396BE196-0F15-4F2C-B7D4-A8C6D603738B}" type="sibTrans" cxnId="{1A2AEBD4-5446-4396-9C94-5EB811E83E67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D0CA4BAE-90E8-4858-B044-3D7AC8E7857A}">
      <dgm:prSet/>
      <dgm:spPr/>
      <dgm:t>
        <a:bodyPr/>
        <a:lstStyle/>
        <a:p>
          <a:r>
            <a:rPr lang="en-US" dirty="0"/>
            <a:t>Perform statistical tests with various methods</a:t>
          </a:r>
        </a:p>
      </dgm:t>
    </dgm:pt>
    <dgm:pt modelId="{D6A6859B-01BE-493C-9D32-950561DF9D89}" type="parTrans" cxnId="{C3B5D45E-7CA6-42CC-9F0D-6D170BB8E379}">
      <dgm:prSet/>
      <dgm:spPr/>
      <dgm:t>
        <a:bodyPr/>
        <a:lstStyle/>
        <a:p>
          <a:endParaRPr lang="en-US"/>
        </a:p>
      </dgm:t>
    </dgm:pt>
    <dgm:pt modelId="{71935E55-93AB-4556-8D5F-DF72EC98082D}" type="sibTrans" cxnId="{C3B5D45E-7CA6-42CC-9F0D-6D170BB8E379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AF3C9F26-B81E-0641-9C48-ED2E35833EE9}">
      <dgm:prSet/>
      <dgm:spPr/>
      <dgm:t>
        <a:bodyPr/>
        <a:lstStyle/>
        <a:p>
          <a:r>
            <a:rPr lang="en-US"/>
            <a:t>Repeat this process for 50 times for each modification threshold (x%)</a:t>
          </a:r>
          <a:endParaRPr lang="en-US" dirty="0"/>
        </a:p>
      </dgm:t>
    </dgm:pt>
    <dgm:pt modelId="{7B21964A-5BF8-6540-940A-AA2B4ABA04FE}" type="parTrans" cxnId="{01370107-14F1-A747-83BE-21F53B657F95}">
      <dgm:prSet/>
      <dgm:spPr/>
      <dgm:t>
        <a:bodyPr/>
        <a:lstStyle/>
        <a:p>
          <a:endParaRPr lang="en-US"/>
        </a:p>
      </dgm:t>
    </dgm:pt>
    <dgm:pt modelId="{8AB934E6-77C0-4B42-87A6-B5A2C8B191F5}" type="sibTrans" cxnId="{01370107-14F1-A747-83BE-21F53B657F95}">
      <dgm:prSet phldrT="05" phldr="0"/>
      <dgm:spPr/>
      <dgm:t>
        <a:bodyPr/>
        <a:lstStyle/>
        <a:p>
          <a:r>
            <a:rPr lang="en-US"/>
            <a:t>05</a:t>
          </a:r>
        </a:p>
      </dgm:t>
    </dgm:pt>
    <dgm:pt modelId="{D18B7503-31FB-B840-B3DF-FB2BF3E96F4D}" type="pres">
      <dgm:prSet presAssocID="{3045242F-D1B1-4DD4-8606-83D647720F95}" presName="Name0" presStyleCnt="0">
        <dgm:presLayoutVars>
          <dgm:animLvl val="lvl"/>
          <dgm:resizeHandles val="exact"/>
        </dgm:presLayoutVars>
      </dgm:prSet>
      <dgm:spPr/>
    </dgm:pt>
    <dgm:pt modelId="{8716121A-DF3F-494C-A250-78B3D58901B6}" type="pres">
      <dgm:prSet presAssocID="{E05CF897-6B68-4876-928B-C3EBC419636F}" presName="compositeNode" presStyleCnt="0">
        <dgm:presLayoutVars>
          <dgm:bulletEnabled val="1"/>
        </dgm:presLayoutVars>
      </dgm:prSet>
      <dgm:spPr/>
    </dgm:pt>
    <dgm:pt modelId="{D3D61C50-DD29-AD48-B036-2C8B0F6D26A2}" type="pres">
      <dgm:prSet presAssocID="{E05CF897-6B68-4876-928B-C3EBC419636F}" presName="bgRect" presStyleLbl="alignNode1" presStyleIdx="0" presStyleCnt="5"/>
      <dgm:spPr/>
    </dgm:pt>
    <dgm:pt modelId="{529CAA4E-4EE2-274B-AA03-C25F4CE4D5D1}" type="pres">
      <dgm:prSet presAssocID="{8646AE69-B8F2-4C06-A075-27793446DB05}" presName="sibTransNodeRect" presStyleLbl="alignNode1" presStyleIdx="0" presStyleCnt="5">
        <dgm:presLayoutVars>
          <dgm:chMax val="0"/>
          <dgm:bulletEnabled val="1"/>
        </dgm:presLayoutVars>
      </dgm:prSet>
      <dgm:spPr/>
    </dgm:pt>
    <dgm:pt modelId="{36C95FC8-839E-0A4F-A001-CE144A2C6470}" type="pres">
      <dgm:prSet presAssocID="{E05CF897-6B68-4876-928B-C3EBC419636F}" presName="nodeRect" presStyleLbl="alignNode1" presStyleIdx="0" presStyleCnt="5">
        <dgm:presLayoutVars>
          <dgm:bulletEnabled val="1"/>
        </dgm:presLayoutVars>
      </dgm:prSet>
      <dgm:spPr/>
    </dgm:pt>
    <dgm:pt modelId="{64DBFB26-A9DE-5A4E-83BB-FF509CC2A10C}" type="pres">
      <dgm:prSet presAssocID="{8646AE69-B8F2-4C06-A075-27793446DB05}" presName="sibTrans" presStyleCnt="0"/>
      <dgm:spPr/>
    </dgm:pt>
    <dgm:pt modelId="{1FE91ECB-7157-1146-8B26-DC1284D9A211}" type="pres">
      <dgm:prSet presAssocID="{88445F43-0EB0-4AA0-AFD7-9C89D05FC70F}" presName="compositeNode" presStyleCnt="0">
        <dgm:presLayoutVars>
          <dgm:bulletEnabled val="1"/>
        </dgm:presLayoutVars>
      </dgm:prSet>
      <dgm:spPr/>
    </dgm:pt>
    <dgm:pt modelId="{4644145C-088D-164A-8DAF-AE95ABC3C21C}" type="pres">
      <dgm:prSet presAssocID="{88445F43-0EB0-4AA0-AFD7-9C89D05FC70F}" presName="bgRect" presStyleLbl="alignNode1" presStyleIdx="1" presStyleCnt="5"/>
      <dgm:spPr/>
    </dgm:pt>
    <dgm:pt modelId="{D86B73F5-33C7-1F42-BDA3-65B6EE19FB9A}" type="pres">
      <dgm:prSet presAssocID="{9854D33C-F349-4F33-AEEF-1D5655FDAD8C}" presName="sibTransNodeRect" presStyleLbl="alignNode1" presStyleIdx="1" presStyleCnt="5">
        <dgm:presLayoutVars>
          <dgm:chMax val="0"/>
          <dgm:bulletEnabled val="1"/>
        </dgm:presLayoutVars>
      </dgm:prSet>
      <dgm:spPr/>
    </dgm:pt>
    <dgm:pt modelId="{AAF45C80-1D4C-EA4C-855E-82DD3D816822}" type="pres">
      <dgm:prSet presAssocID="{88445F43-0EB0-4AA0-AFD7-9C89D05FC70F}" presName="nodeRect" presStyleLbl="alignNode1" presStyleIdx="1" presStyleCnt="5">
        <dgm:presLayoutVars>
          <dgm:bulletEnabled val="1"/>
        </dgm:presLayoutVars>
      </dgm:prSet>
      <dgm:spPr/>
    </dgm:pt>
    <dgm:pt modelId="{1B5E3E52-D987-AE40-8F6F-23D5E57DC976}" type="pres">
      <dgm:prSet presAssocID="{9854D33C-F349-4F33-AEEF-1D5655FDAD8C}" presName="sibTrans" presStyleCnt="0"/>
      <dgm:spPr/>
    </dgm:pt>
    <dgm:pt modelId="{1DF7BECE-1231-8C4E-9EEE-E1B515056636}" type="pres">
      <dgm:prSet presAssocID="{824076CC-0C6D-4A3B-BBE0-9891D71B6CB6}" presName="compositeNode" presStyleCnt="0">
        <dgm:presLayoutVars>
          <dgm:bulletEnabled val="1"/>
        </dgm:presLayoutVars>
      </dgm:prSet>
      <dgm:spPr/>
    </dgm:pt>
    <dgm:pt modelId="{8CECF588-597D-0F42-9624-F6A1BEB4FEAA}" type="pres">
      <dgm:prSet presAssocID="{824076CC-0C6D-4A3B-BBE0-9891D71B6CB6}" presName="bgRect" presStyleLbl="alignNode1" presStyleIdx="2" presStyleCnt="5"/>
      <dgm:spPr/>
    </dgm:pt>
    <dgm:pt modelId="{0B4FCF95-EAC2-A240-BBD2-BBAB558B6705}" type="pres">
      <dgm:prSet presAssocID="{396BE196-0F15-4F2C-B7D4-A8C6D603738B}" presName="sibTransNodeRect" presStyleLbl="alignNode1" presStyleIdx="2" presStyleCnt="5">
        <dgm:presLayoutVars>
          <dgm:chMax val="0"/>
          <dgm:bulletEnabled val="1"/>
        </dgm:presLayoutVars>
      </dgm:prSet>
      <dgm:spPr/>
    </dgm:pt>
    <dgm:pt modelId="{C72B0C99-E604-244A-B564-C6AED3C9FD51}" type="pres">
      <dgm:prSet presAssocID="{824076CC-0C6D-4A3B-BBE0-9891D71B6CB6}" presName="nodeRect" presStyleLbl="alignNode1" presStyleIdx="2" presStyleCnt="5">
        <dgm:presLayoutVars>
          <dgm:bulletEnabled val="1"/>
        </dgm:presLayoutVars>
      </dgm:prSet>
      <dgm:spPr/>
    </dgm:pt>
    <dgm:pt modelId="{77C6D181-6FAE-8A45-AC15-55EACD7E502B}" type="pres">
      <dgm:prSet presAssocID="{396BE196-0F15-4F2C-B7D4-A8C6D603738B}" presName="sibTrans" presStyleCnt="0"/>
      <dgm:spPr/>
    </dgm:pt>
    <dgm:pt modelId="{881738AC-220E-EC48-B47F-C2A607BCCABE}" type="pres">
      <dgm:prSet presAssocID="{D0CA4BAE-90E8-4858-B044-3D7AC8E7857A}" presName="compositeNode" presStyleCnt="0">
        <dgm:presLayoutVars>
          <dgm:bulletEnabled val="1"/>
        </dgm:presLayoutVars>
      </dgm:prSet>
      <dgm:spPr/>
    </dgm:pt>
    <dgm:pt modelId="{D4726214-15D7-9444-9C3F-9F0AF276B7F6}" type="pres">
      <dgm:prSet presAssocID="{D0CA4BAE-90E8-4858-B044-3D7AC8E7857A}" presName="bgRect" presStyleLbl="alignNode1" presStyleIdx="3" presStyleCnt="5"/>
      <dgm:spPr/>
    </dgm:pt>
    <dgm:pt modelId="{D32F55E4-37A1-8843-A84B-EEE8A8ADDA05}" type="pres">
      <dgm:prSet presAssocID="{71935E55-93AB-4556-8D5F-DF72EC98082D}" presName="sibTransNodeRect" presStyleLbl="alignNode1" presStyleIdx="3" presStyleCnt="5">
        <dgm:presLayoutVars>
          <dgm:chMax val="0"/>
          <dgm:bulletEnabled val="1"/>
        </dgm:presLayoutVars>
      </dgm:prSet>
      <dgm:spPr/>
    </dgm:pt>
    <dgm:pt modelId="{1C9D2376-30F7-6942-8652-D14D85EF3872}" type="pres">
      <dgm:prSet presAssocID="{D0CA4BAE-90E8-4858-B044-3D7AC8E7857A}" presName="nodeRect" presStyleLbl="alignNode1" presStyleIdx="3" presStyleCnt="5">
        <dgm:presLayoutVars>
          <dgm:bulletEnabled val="1"/>
        </dgm:presLayoutVars>
      </dgm:prSet>
      <dgm:spPr/>
    </dgm:pt>
    <dgm:pt modelId="{FB7AF0A3-4BE4-324A-B257-085E7DC580FE}" type="pres">
      <dgm:prSet presAssocID="{71935E55-93AB-4556-8D5F-DF72EC98082D}" presName="sibTrans" presStyleCnt="0"/>
      <dgm:spPr/>
    </dgm:pt>
    <dgm:pt modelId="{2C1FAEF4-E40C-6540-BFE3-D1C4896B0DC5}" type="pres">
      <dgm:prSet presAssocID="{AF3C9F26-B81E-0641-9C48-ED2E35833EE9}" presName="compositeNode" presStyleCnt="0">
        <dgm:presLayoutVars>
          <dgm:bulletEnabled val="1"/>
        </dgm:presLayoutVars>
      </dgm:prSet>
      <dgm:spPr/>
    </dgm:pt>
    <dgm:pt modelId="{6F8A9B9D-55F6-764D-9579-30F9C14CBA65}" type="pres">
      <dgm:prSet presAssocID="{AF3C9F26-B81E-0641-9C48-ED2E35833EE9}" presName="bgRect" presStyleLbl="alignNode1" presStyleIdx="4" presStyleCnt="5"/>
      <dgm:spPr/>
    </dgm:pt>
    <dgm:pt modelId="{DF6C6407-D32A-064E-8338-E26D3CBCE281}" type="pres">
      <dgm:prSet presAssocID="{8AB934E6-77C0-4B42-87A6-B5A2C8B191F5}" presName="sibTransNodeRect" presStyleLbl="alignNode1" presStyleIdx="4" presStyleCnt="5">
        <dgm:presLayoutVars>
          <dgm:chMax val="0"/>
          <dgm:bulletEnabled val="1"/>
        </dgm:presLayoutVars>
      </dgm:prSet>
      <dgm:spPr/>
    </dgm:pt>
    <dgm:pt modelId="{88BC577F-B6DE-B34F-8CC8-3F4FB1DDD5AC}" type="pres">
      <dgm:prSet presAssocID="{AF3C9F26-B81E-0641-9C48-ED2E35833EE9}" presName="nodeRect" presStyleLbl="alignNode1" presStyleIdx="4" presStyleCnt="5">
        <dgm:presLayoutVars>
          <dgm:bulletEnabled val="1"/>
        </dgm:presLayoutVars>
      </dgm:prSet>
      <dgm:spPr/>
    </dgm:pt>
  </dgm:ptLst>
  <dgm:cxnLst>
    <dgm:cxn modelId="{9F6D5A04-950D-5D41-BF17-1161E65F29BF}" type="presOf" srcId="{D0CA4BAE-90E8-4858-B044-3D7AC8E7857A}" destId="{D4726214-15D7-9444-9C3F-9F0AF276B7F6}" srcOrd="0" destOrd="0" presId="urn:microsoft.com/office/officeart/2016/7/layout/LinearBlockProcessNumbered"/>
    <dgm:cxn modelId="{423EE205-8F2A-3C43-AAB7-319733756F7C}" type="presOf" srcId="{88445F43-0EB0-4AA0-AFD7-9C89D05FC70F}" destId="{4644145C-088D-164A-8DAF-AE95ABC3C21C}" srcOrd="0" destOrd="0" presId="urn:microsoft.com/office/officeart/2016/7/layout/LinearBlockProcessNumbered"/>
    <dgm:cxn modelId="{01370107-14F1-A747-83BE-21F53B657F95}" srcId="{3045242F-D1B1-4DD4-8606-83D647720F95}" destId="{AF3C9F26-B81E-0641-9C48-ED2E35833EE9}" srcOrd="4" destOrd="0" parTransId="{7B21964A-5BF8-6540-940A-AA2B4ABA04FE}" sibTransId="{8AB934E6-77C0-4B42-87A6-B5A2C8B191F5}"/>
    <dgm:cxn modelId="{9A15CA0A-F603-184F-89DA-503F9644E03F}" type="presOf" srcId="{88445F43-0EB0-4AA0-AFD7-9C89D05FC70F}" destId="{AAF45C80-1D4C-EA4C-855E-82DD3D816822}" srcOrd="1" destOrd="0" presId="urn:microsoft.com/office/officeart/2016/7/layout/LinearBlockProcessNumbered"/>
    <dgm:cxn modelId="{0E0E4B17-F381-1D43-A6C1-FA76B9B88531}" type="presOf" srcId="{824076CC-0C6D-4A3B-BBE0-9891D71B6CB6}" destId="{8CECF588-597D-0F42-9624-F6A1BEB4FEAA}" srcOrd="0" destOrd="0" presId="urn:microsoft.com/office/officeart/2016/7/layout/LinearBlockProcessNumbered"/>
    <dgm:cxn modelId="{CC6D8D3C-9D73-4A29-BA95-0CEF040C0639}" srcId="{3045242F-D1B1-4DD4-8606-83D647720F95}" destId="{88445F43-0EB0-4AA0-AFD7-9C89D05FC70F}" srcOrd="1" destOrd="0" parTransId="{A8139CB9-74A6-4357-8432-F01C6B9FF1B2}" sibTransId="{9854D33C-F349-4F33-AEEF-1D5655FDAD8C}"/>
    <dgm:cxn modelId="{9A2B284E-8512-0F4E-B9BE-A1903229374B}" type="presOf" srcId="{8AB934E6-77C0-4B42-87A6-B5A2C8B191F5}" destId="{DF6C6407-D32A-064E-8338-E26D3CBCE281}" srcOrd="0" destOrd="0" presId="urn:microsoft.com/office/officeart/2016/7/layout/LinearBlockProcessNumbered"/>
    <dgm:cxn modelId="{C3B5D45E-7CA6-42CC-9F0D-6D170BB8E379}" srcId="{3045242F-D1B1-4DD4-8606-83D647720F95}" destId="{D0CA4BAE-90E8-4858-B044-3D7AC8E7857A}" srcOrd="3" destOrd="0" parTransId="{D6A6859B-01BE-493C-9D32-950561DF9D89}" sibTransId="{71935E55-93AB-4556-8D5F-DF72EC98082D}"/>
    <dgm:cxn modelId="{EA089F6F-054A-1442-80DA-1E2643BE5357}" type="presOf" srcId="{D0CA4BAE-90E8-4858-B044-3D7AC8E7857A}" destId="{1C9D2376-30F7-6942-8652-D14D85EF3872}" srcOrd="1" destOrd="0" presId="urn:microsoft.com/office/officeart/2016/7/layout/LinearBlockProcessNumbered"/>
    <dgm:cxn modelId="{E361E070-C970-2843-BFD5-7AFF9B202AA8}" type="presOf" srcId="{AF3C9F26-B81E-0641-9C48-ED2E35833EE9}" destId="{88BC577F-B6DE-B34F-8CC8-3F4FB1DDD5AC}" srcOrd="1" destOrd="0" presId="urn:microsoft.com/office/officeart/2016/7/layout/LinearBlockProcessNumbered"/>
    <dgm:cxn modelId="{07C4D471-9852-1946-9320-C4313C9C80D5}" type="presOf" srcId="{AF3C9F26-B81E-0641-9C48-ED2E35833EE9}" destId="{6F8A9B9D-55F6-764D-9579-30F9C14CBA65}" srcOrd="0" destOrd="0" presId="urn:microsoft.com/office/officeart/2016/7/layout/LinearBlockProcessNumbered"/>
    <dgm:cxn modelId="{CAF74B78-2450-FC43-9614-3BA592F1DFEF}" type="presOf" srcId="{396BE196-0F15-4F2C-B7D4-A8C6D603738B}" destId="{0B4FCF95-EAC2-A240-BBD2-BBAB558B6705}" srcOrd="0" destOrd="0" presId="urn:microsoft.com/office/officeart/2016/7/layout/LinearBlockProcessNumbered"/>
    <dgm:cxn modelId="{F7CB5780-E0D3-2D4D-864F-4700DCC6D6A4}" type="presOf" srcId="{824076CC-0C6D-4A3B-BBE0-9891D71B6CB6}" destId="{C72B0C99-E604-244A-B564-C6AED3C9FD51}" srcOrd="1" destOrd="0" presId="urn:microsoft.com/office/officeart/2016/7/layout/LinearBlockProcessNumbered"/>
    <dgm:cxn modelId="{AE132092-CBEC-8742-9DD1-5ED92362CC34}" type="presOf" srcId="{E05CF897-6B68-4876-928B-C3EBC419636F}" destId="{D3D61C50-DD29-AD48-B036-2C8B0F6D26A2}" srcOrd="0" destOrd="0" presId="urn:microsoft.com/office/officeart/2016/7/layout/LinearBlockProcessNumbered"/>
    <dgm:cxn modelId="{0B3B009E-3F1B-2549-A32F-EE350CEF0227}" type="presOf" srcId="{E05CF897-6B68-4876-928B-C3EBC419636F}" destId="{36C95FC8-839E-0A4F-A001-CE144A2C6470}" srcOrd="1" destOrd="0" presId="urn:microsoft.com/office/officeart/2016/7/layout/LinearBlockProcessNumbered"/>
    <dgm:cxn modelId="{7797A5A9-2738-644D-B0F7-398F2ABF3D4B}" type="presOf" srcId="{8646AE69-B8F2-4C06-A075-27793446DB05}" destId="{529CAA4E-4EE2-274B-AA03-C25F4CE4D5D1}" srcOrd="0" destOrd="0" presId="urn:microsoft.com/office/officeart/2016/7/layout/LinearBlockProcessNumbered"/>
    <dgm:cxn modelId="{A4AC12AF-E9EA-4216-9864-39ACE9BB7E8C}" srcId="{3045242F-D1B1-4DD4-8606-83D647720F95}" destId="{E05CF897-6B68-4876-928B-C3EBC419636F}" srcOrd="0" destOrd="0" parTransId="{42198721-AA4A-4F83-9EF2-0BCD13B98B18}" sibTransId="{8646AE69-B8F2-4C06-A075-27793446DB05}"/>
    <dgm:cxn modelId="{CCC483BB-FF59-F74E-9C30-E4C8CD80428B}" type="presOf" srcId="{71935E55-93AB-4556-8D5F-DF72EC98082D}" destId="{D32F55E4-37A1-8843-A84B-EEE8A8ADDA05}" srcOrd="0" destOrd="0" presId="urn:microsoft.com/office/officeart/2016/7/layout/LinearBlockProcessNumbered"/>
    <dgm:cxn modelId="{EC60EAC9-970B-214E-8E84-25A64AD297C3}" type="presOf" srcId="{3045242F-D1B1-4DD4-8606-83D647720F95}" destId="{D18B7503-31FB-B840-B3DF-FB2BF3E96F4D}" srcOrd="0" destOrd="0" presId="urn:microsoft.com/office/officeart/2016/7/layout/LinearBlockProcessNumbered"/>
    <dgm:cxn modelId="{3E8C64CF-2630-1F40-874E-DA9654B48C76}" type="presOf" srcId="{9854D33C-F349-4F33-AEEF-1D5655FDAD8C}" destId="{D86B73F5-33C7-1F42-BDA3-65B6EE19FB9A}" srcOrd="0" destOrd="0" presId="urn:microsoft.com/office/officeart/2016/7/layout/LinearBlockProcessNumbered"/>
    <dgm:cxn modelId="{1A2AEBD4-5446-4396-9C94-5EB811E83E67}" srcId="{3045242F-D1B1-4DD4-8606-83D647720F95}" destId="{824076CC-0C6D-4A3B-BBE0-9891D71B6CB6}" srcOrd="2" destOrd="0" parTransId="{FBC8870F-A5A5-4CDC-9AD7-644D506AAD9B}" sibTransId="{396BE196-0F15-4F2C-B7D4-A8C6D603738B}"/>
    <dgm:cxn modelId="{2CAFA253-E350-F94B-8DC0-F117956FB6B1}" type="presParOf" srcId="{D18B7503-31FB-B840-B3DF-FB2BF3E96F4D}" destId="{8716121A-DF3F-494C-A250-78B3D58901B6}" srcOrd="0" destOrd="0" presId="urn:microsoft.com/office/officeart/2016/7/layout/LinearBlockProcessNumbered"/>
    <dgm:cxn modelId="{1100621F-6830-254E-A234-1F9B5839D242}" type="presParOf" srcId="{8716121A-DF3F-494C-A250-78B3D58901B6}" destId="{D3D61C50-DD29-AD48-B036-2C8B0F6D26A2}" srcOrd="0" destOrd="0" presId="urn:microsoft.com/office/officeart/2016/7/layout/LinearBlockProcessNumbered"/>
    <dgm:cxn modelId="{45B4BE86-F5F1-8F48-88A6-300A5C71EE73}" type="presParOf" srcId="{8716121A-DF3F-494C-A250-78B3D58901B6}" destId="{529CAA4E-4EE2-274B-AA03-C25F4CE4D5D1}" srcOrd="1" destOrd="0" presId="urn:microsoft.com/office/officeart/2016/7/layout/LinearBlockProcessNumbered"/>
    <dgm:cxn modelId="{1E830520-9559-0442-8A44-F6AB9885649A}" type="presParOf" srcId="{8716121A-DF3F-494C-A250-78B3D58901B6}" destId="{36C95FC8-839E-0A4F-A001-CE144A2C6470}" srcOrd="2" destOrd="0" presId="urn:microsoft.com/office/officeart/2016/7/layout/LinearBlockProcessNumbered"/>
    <dgm:cxn modelId="{80BD4A6B-76BB-5C4C-8682-7C2967D17BF2}" type="presParOf" srcId="{D18B7503-31FB-B840-B3DF-FB2BF3E96F4D}" destId="{64DBFB26-A9DE-5A4E-83BB-FF509CC2A10C}" srcOrd="1" destOrd="0" presId="urn:microsoft.com/office/officeart/2016/7/layout/LinearBlockProcessNumbered"/>
    <dgm:cxn modelId="{90D7A1F1-C7E7-E149-A323-04C019C0B76A}" type="presParOf" srcId="{D18B7503-31FB-B840-B3DF-FB2BF3E96F4D}" destId="{1FE91ECB-7157-1146-8B26-DC1284D9A211}" srcOrd="2" destOrd="0" presId="urn:microsoft.com/office/officeart/2016/7/layout/LinearBlockProcessNumbered"/>
    <dgm:cxn modelId="{576AAB67-C3A0-AE40-9C85-9D292C1942F5}" type="presParOf" srcId="{1FE91ECB-7157-1146-8B26-DC1284D9A211}" destId="{4644145C-088D-164A-8DAF-AE95ABC3C21C}" srcOrd="0" destOrd="0" presId="urn:microsoft.com/office/officeart/2016/7/layout/LinearBlockProcessNumbered"/>
    <dgm:cxn modelId="{9B06D8D7-623A-DB4F-A3CD-3E6919E67D2E}" type="presParOf" srcId="{1FE91ECB-7157-1146-8B26-DC1284D9A211}" destId="{D86B73F5-33C7-1F42-BDA3-65B6EE19FB9A}" srcOrd="1" destOrd="0" presId="urn:microsoft.com/office/officeart/2016/7/layout/LinearBlockProcessNumbered"/>
    <dgm:cxn modelId="{5749ED9E-2F04-3448-8F94-AE2870C4E595}" type="presParOf" srcId="{1FE91ECB-7157-1146-8B26-DC1284D9A211}" destId="{AAF45C80-1D4C-EA4C-855E-82DD3D816822}" srcOrd="2" destOrd="0" presId="urn:microsoft.com/office/officeart/2016/7/layout/LinearBlockProcessNumbered"/>
    <dgm:cxn modelId="{3EA16806-3DDC-AA4F-B9ED-00BC90D572B6}" type="presParOf" srcId="{D18B7503-31FB-B840-B3DF-FB2BF3E96F4D}" destId="{1B5E3E52-D987-AE40-8F6F-23D5E57DC976}" srcOrd="3" destOrd="0" presId="urn:microsoft.com/office/officeart/2016/7/layout/LinearBlockProcessNumbered"/>
    <dgm:cxn modelId="{F44310DE-8D4E-E64F-BFD2-BA733021857B}" type="presParOf" srcId="{D18B7503-31FB-B840-B3DF-FB2BF3E96F4D}" destId="{1DF7BECE-1231-8C4E-9EEE-E1B515056636}" srcOrd="4" destOrd="0" presId="urn:microsoft.com/office/officeart/2016/7/layout/LinearBlockProcessNumbered"/>
    <dgm:cxn modelId="{8EE4454A-1272-444E-B517-D53B4A4A5C92}" type="presParOf" srcId="{1DF7BECE-1231-8C4E-9EEE-E1B515056636}" destId="{8CECF588-597D-0F42-9624-F6A1BEB4FEAA}" srcOrd="0" destOrd="0" presId="urn:microsoft.com/office/officeart/2016/7/layout/LinearBlockProcessNumbered"/>
    <dgm:cxn modelId="{8FC2ACEC-D78F-5D49-BAAD-595AFA77CACE}" type="presParOf" srcId="{1DF7BECE-1231-8C4E-9EEE-E1B515056636}" destId="{0B4FCF95-EAC2-A240-BBD2-BBAB558B6705}" srcOrd="1" destOrd="0" presId="urn:microsoft.com/office/officeart/2016/7/layout/LinearBlockProcessNumbered"/>
    <dgm:cxn modelId="{C67E85F1-30E0-414E-AFB4-46D5077C4258}" type="presParOf" srcId="{1DF7BECE-1231-8C4E-9EEE-E1B515056636}" destId="{C72B0C99-E604-244A-B564-C6AED3C9FD51}" srcOrd="2" destOrd="0" presId="urn:microsoft.com/office/officeart/2016/7/layout/LinearBlockProcessNumbered"/>
    <dgm:cxn modelId="{A6862A9C-CBB2-A541-8B92-652EECD5E83B}" type="presParOf" srcId="{D18B7503-31FB-B840-B3DF-FB2BF3E96F4D}" destId="{77C6D181-6FAE-8A45-AC15-55EACD7E502B}" srcOrd="5" destOrd="0" presId="urn:microsoft.com/office/officeart/2016/7/layout/LinearBlockProcessNumbered"/>
    <dgm:cxn modelId="{A0590F64-47CA-B84E-B73F-7CCF441E2C32}" type="presParOf" srcId="{D18B7503-31FB-B840-B3DF-FB2BF3E96F4D}" destId="{881738AC-220E-EC48-B47F-C2A607BCCABE}" srcOrd="6" destOrd="0" presId="urn:microsoft.com/office/officeart/2016/7/layout/LinearBlockProcessNumbered"/>
    <dgm:cxn modelId="{CC949711-05E0-4E4B-82A7-AE9D14538530}" type="presParOf" srcId="{881738AC-220E-EC48-B47F-C2A607BCCABE}" destId="{D4726214-15D7-9444-9C3F-9F0AF276B7F6}" srcOrd="0" destOrd="0" presId="urn:microsoft.com/office/officeart/2016/7/layout/LinearBlockProcessNumbered"/>
    <dgm:cxn modelId="{1DC1038B-B737-AF4D-8688-8430EAE42ABA}" type="presParOf" srcId="{881738AC-220E-EC48-B47F-C2A607BCCABE}" destId="{D32F55E4-37A1-8843-A84B-EEE8A8ADDA05}" srcOrd="1" destOrd="0" presId="urn:microsoft.com/office/officeart/2016/7/layout/LinearBlockProcessNumbered"/>
    <dgm:cxn modelId="{A3AB9E3E-7453-4045-BBC1-3DEDFB877517}" type="presParOf" srcId="{881738AC-220E-EC48-B47F-C2A607BCCABE}" destId="{1C9D2376-30F7-6942-8652-D14D85EF3872}" srcOrd="2" destOrd="0" presId="urn:microsoft.com/office/officeart/2016/7/layout/LinearBlockProcessNumbered"/>
    <dgm:cxn modelId="{7DEBFB55-DFFE-0645-ACF5-BC6AFA4C9F2A}" type="presParOf" srcId="{D18B7503-31FB-B840-B3DF-FB2BF3E96F4D}" destId="{FB7AF0A3-4BE4-324A-B257-085E7DC580FE}" srcOrd="7" destOrd="0" presId="urn:microsoft.com/office/officeart/2016/7/layout/LinearBlockProcessNumbered"/>
    <dgm:cxn modelId="{B943270E-3E26-C341-8013-88A4AF2225CA}" type="presParOf" srcId="{D18B7503-31FB-B840-B3DF-FB2BF3E96F4D}" destId="{2C1FAEF4-E40C-6540-BFE3-D1C4896B0DC5}" srcOrd="8" destOrd="0" presId="urn:microsoft.com/office/officeart/2016/7/layout/LinearBlockProcessNumbered"/>
    <dgm:cxn modelId="{1A8CDA08-839A-D449-B765-9CEC054DEA01}" type="presParOf" srcId="{2C1FAEF4-E40C-6540-BFE3-D1C4896B0DC5}" destId="{6F8A9B9D-55F6-764D-9579-30F9C14CBA65}" srcOrd="0" destOrd="0" presId="urn:microsoft.com/office/officeart/2016/7/layout/LinearBlockProcessNumbered"/>
    <dgm:cxn modelId="{605745DF-D8C3-3241-92F7-132A484D27EE}" type="presParOf" srcId="{2C1FAEF4-E40C-6540-BFE3-D1C4896B0DC5}" destId="{DF6C6407-D32A-064E-8338-E26D3CBCE281}" srcOrd="1" destOrd="0" presId="urn:microsoft.com/office/officeart/2016/7/layout/LinearBlockProcessNumbered"/>
    <dgm:cxn modelId="{1DC08648-1994-7947-8F76-BA43DECFADA6}" type="presParOf" srcId="{2C1FAEF4-E40C-6540-BFE3-D1C4896B0DC5}" destId="{88BC577F-B6DE-B34F-8CC8-3F4FB1DDD5AC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45242F-D1B1-4DD4-8606-83D647720F95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05CF897-6B68-4876-928B-C3EBC419636F}">
      <dgm:prSet/>
      <dgm:spPr/>
      <dgm:t>
        <a:bodyPr/>
        <a:lstStyle/>
        <a:p>
          <a:r>
            <a:rPr lang="en-US" dirty="0"/>
            <a:t>Randomly select 3, 5, 10 samples from each condition</a:t>
          </a:r>
        </a:p>
      </dgm:t>
    </dgm:pt>
    <dgm:pt modelId="{42198721-AA4A-4F83-9EF2-0BCD13B98B18}" type="parTrans" cxnId="{A4AC12AF-E9EA-4216-9864-39ACE9BB7E8C}">
      <dgm:prSet/>
      <dgm:spPr/>
      <dgm:t>
        <a:bodyPr/>
        <a:lstStyle/>
        <a:p>
          <a:endParaRPr lang="en-US"/>
        </a:p>
      </dgm:t>
    </dgm:pt>
    <dgm:pt modelId="{8646AE69-B8F2-4C06-A075-27793446DB05}" type="sibTrans" cxnId="{A4AC12AF-E9EA-4216-9864-39ACE9BB7E8C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88445F43-0EB0-4AA0-AFD7-9C89D05FC70F}">
      <dgm:prSet/>
      <dgm:spPr/>
      <dgm:t>
        <a:bodyPr/>
        <a:lstStyle/>
        <a:p>
          <a:r>
            <a:rPr lang="en-US" dirty="0"/>
            <a:t>Perform statistical tests with various methods</a:t>
          </a:r>
        </a:p>
      </dgm:t>
    </dgm:pt>
    <dgm:pt modelId="{A8139CB9-74A6-4357-8432-F01C6B9FF1B2}" type="parTrans" cxnId="{CC6D8D3C-9D73-4A29-BA95-0CEF040C0639}">
      <dgm:prSet/>
      <dgm:spPr/>
      <dgm:t>
        <a:bodyPr/>
        <a:lstStyle/>
        <a:p>
          <a:endParaRPr lang="en-US"/>
        </a:p>
      </dgm:t>
    </dgm:pt>
    <dgm:pt modelId="{9854D33C-F349-4F33-AEEF-1D5655FDAD8C}" type="sibTrans" cxnId="{CC6D8D3C-9D73-4A29-BA95-0CEF040C0639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824076CC-0C6D-4A3B-BBE0-9891D71B6CB6}">
      <dgm:prSet/>
      <dgm:spPr/>
      <dgm:t>
        <a:bodyPr/>
        <a:lstStyle/>
        <a:p>
          <a:r>
            <a:rPr lang="en-US" dirty="0"/>
            <a:t>Filter the results to ciliated/secretory cells </a:t>
          </a:r>
        </a:p>
      </dgm:t>
    </dgm:pt>
    <dgm:pt modelId="{FBC8870F-A5A5-4CDC-9AD7-644D506AAD9B}" type="parTrans" cxnId="{1A2AEBD4-5446-4396-9C94-5EB811E83E67}">
      <dgm:prSet/>
      <dgm:spPr/>
      <dgm:t>
        <a:bodyPr/>
        <a:lstStyle/>
        <a:p>
          <a:endParaRPr lang="en-US"/>
        </a:p>
      </dgm:t>
    </dgm:pt>
    <dgm:pt modelId="{396BE196-0F15-4F2C-B7D4-A8C6D603738B}" type="sibTrans" cxnId="{1A2AEBD4-5446-4396-9C94-5EB811E83E67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D0CA4BAE-90E8-4858-B044-3D7AC8E7857A}">
      <dgm:prSet/>
      <dgm:spPr/>
      <dgm:t>
        <a:bodyPr/>
        <a:lstStyle/>
        <a:p>
          <a:r>
            <a:rPr lang="en-US" dirty="0"/>
            <a:t>Repeat this process for 10 times for each </a:t>
          </a:r>
          <a:r>
            <a:rPr lang="en-US" dirty="0" err="1"/>
            <a:t>downsampling</a:t>
          </a:r>
          <a:r>
            <a:rPr lang="en-US" dirty="0"/>
            <a:t> threshold</a:t>
          </a:r>
        </a:p>
      </dgm:t>
    </dgm:pt>
    <dgm:pt modelId="{D6A6859B-01BE-493C-9D32-950561DF9D89}" type="parTrans" cxnId="{C3B5D45E-7CA6-42CC-9F0D-6D170BB8E379}">
      <dgm:prSet/>
      <dgm:spPr/>
      <dgm:t>
        <a:bodyPr/>
        <a:lstStyle/>
        <a:p>
          <a:endParaRPr lang="en-US"/>
        </a:p>
      </dgm:t>
    </dgm:pt>
    <dgm:pt modelId="{71935E55-93AB-4556-8D5F-DF72EC98082D}" type="sibTrans" cxnId="{C3B5D45E-7CA6-42CC-9F0D-6D170BB8E379}">
      <dgm:prSet phldrT="04"/>
      <dgm:spPr/>
      <dgm:t>
        <a:bodyPr/>
        <a:lstStyle/>
        <a:p>
          <a:r>
            <a:rPr lang="en-US"/>
            <a:t>04</a:t>
          </a:r>
        </a:p>
      </dgm:t>
    </dgm:pt>
    <dgm:pt modelId="{D18B7503-31FB-B840-B3DF-FB2BF3E96F4D}" type="pres">
      <dgm:prSet presAssocID="{3045242F-D1B1-4DD4-8606-83D647720F95}" presName="Name0" presStyleCnt="0">
        <dgm:presLayoutVars>
          <dgm:animLvl val="lvl"/>
          <dgm:resizeHandles val="exact"/>
        </dgm:presLayoutVars>
      </dgm:prSet>
      <dgm:spPr/>
    </dgm:pt>
    <dgm:pt modelId="{8716121A-DF3F-494C-A250-78B3D58901B6}" type="pres">
      <dgm:prSet presAssocID="{E05CF897-6B68-4876-928B-C3EBC419636F}" presName="compositeNode" presStyleCnt="0">
        <dgm:presLayoutVars>
          <dgm:bulletEnabled val="1"/>
        </dgm:presLayoutVars>
      </dgm:prSet>
      <dgm:spPr/>
    </dgm:pt>
    <dgm:pt modelId="{D3D61C50-DD29-AD48-B036-2C8B0F6D26A2}" type="pres">
      <dgm:prSet presAssocID="{E05CF897-6B68-4876-928B-C3EBC419636F}" presName="bgRect" presStyleLbl="alignNode1" presStyleIdx="0" presStyleCnt="4"/>
      <dgm:spPr/>
    </dgm:pt>
    <dgm:pt modelId="{529CAA4E-4EE2-274B-AA03-C25F4CE4D5D1}" type="pres">
      <dgm:prSet presAssocID="{8646AE69-B8F2-4C06-A075-27793446DB05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36C95FC8-839E-0A4F-A001-CE144A2C6470}" type="pres">
      <dgm:prSet presAssocID="{E05CF897-6B68-4876-928B-C3EBC419636F}" presName="nodeRect" presStyleLbl="alignNode1" presStyleIdx="0" presStyleCnt="4">
        <dgm:presLayoutVars>
          <dgm:bulletEnabled val="1"/>
        </dgm:presLayoutVars>
      </dgm:prSet>
      <dgm:spPr/>
    </dgm:pt>
    <dgm:pt modelId="{64DBFB26-A9DE-5A4E-83BB-FF509CC2A10C}" type="pres">
      <dgm:prSet presAssocID="{8646AE69-B8F2-4C06-A075-27793446DB05}" presName="sibTrans" presStyleCnt="0"/>
      <dgm:spPr/>
    </dgm:pt>
    <dgm:pt modelId="{1FE91ECB-7157-1146-8B26-DC1284D9A211}" type="pres">
      <dgm:prSet presAssocID="{88445F43-0EB0-4AA0-AFD7-9C89D05FC70F}" presName="compositeNode" presStyleCnt="0">
        <dgm:presLayoutVars>
          <dgm:bulletEnabled val="1"/>
        </dgm:presLayoutVars>
      </dgm:prSet>
      <dgm:spPr/>
    </dgm:pt>
    <dgm:pt modelId="{4644145C-088D-164A-8DAF-AE95ABC3C21C}" type="pres">
      <dgm:prSet presAssocID="{88445F43-0EB0-4AA0-AFD7-9C89D05FC70F}" presName="bgRect" presStyleLbl="alignNode1" presStyleIdx="1" presStyleCnt="4"/>
      <dgm:spPr/>
    </dgm:pt>
    <dgm:pt modelId="{D86B73F5-33C7-1F42-BDA3-65B6EE19FB9A}" type="pres">
      <dgm:prSet presAssocID="{9854D33C-F349-4F33-AEEF-1D5655FDAD8C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AAF45C80-1D4C-EA4C-855E-82DD3D816822}" type="pres">
      <dgm:prSet presAssocID="{88445F43-0EB0-4AA0-AFD7-9C89D05FC70F}" presName="nodeRect" presStyleLbl="alignNode1" presStyleIdx="1" presStyleCnt="4">
        <dgm:presLayoutVars>
          <dgm:bulletEnabled val="1"/>
        </dgm:presLayoutVars>
      </dgm:prSet>
      <dgm:spPr/>
    </dgm:pt>
    <dgm:pt modelId="{1B5E3E52-D987-AE40-8F6F-23D5E57DC976}" type="pres">
      <dgm:prSet presAssocID="{9854D33C-F349-4F33-AEEF-1D5655FDAD8C}" presName="sibTrans" presStyleCnt="0"/>
      <dgm:spPr/>
    </dgm:pt>
    <dgm:pt modelId="{1DF7BECE-1231-8C4E-9EEE-E1B515056636}" type="pres">
      <dgm:prSet presAssocID="{824076CC-0C6D-4A3B-BBE0-9891D71B6CB6}" presName="compositeNode" presStyleCnt="0">
        <dgm:presLayoutVars>
          <dgm:bulletEnabled val="1"/>
        </dgm:presLayoutVars>
      </dgm:prSet>
      <dgm:spPr/>
    </dgm:pt>
    <dgm:pt modelId="{8CECF588-597D-0F42-9624-F6A1BEB4FEAA}" type="pres">
      <dgm:prSet presAssocID="{824076CC-0C6D-4A3B-BBE0-9891D71B6CB6}" presName="bgRect" presStyleLbl="alignNode1" presStyleIdx="2" presStyleCnt="4"/>
      <dgm:spPr/>
    </dgm:pt>
    <dgm:pt modelId="{0B4FCF95-EAC2-A240-BBD2-BBAB558B6705}" type="pres">
      <dgm:prSet presAssocID="{396BE196-0F15-4F2C-B7D4-A8C6D603738B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C72B0C99-E604-244A-B564-C6AED3C9FD51}" type="pres">
      <dgm:prSet presAssocID="{824076CC-0C6D-4A3B-BBE0-9891D71B6CB6}" presName="nodeRect" presStyleLbl="alignNode1" presStyleIdx="2" presStyleCnt="4">
        <dgm:presLayoutVars>
          <dgm:bulletEnabled val="1"/>
        </dgm:presLayoutVars>
      </dgm:prSet>
      <dgm:spPr/>
    </dgm:pt>
    <dgm:pt modelId="{77C6D181-6FAE-8A45-AC15-55EACD7E502B}" type="pres">
      <dgm:prSet presAssocID="{396BE196-0F15-4F2C-B7D4-A8C6D603738B}" presName="sibTrans" presStyleCnt="0"/>
      <dgm:spPr/>
    </dgm:pt>
    <dgm:pt modelId="{881738AC-220E-EC48-B47F-C2A607BCCABE}" type="pres">
      <dgm:prSet presAssocID="{D0CA4BAE-90E8-4858-B044-3D7AC8E7857A}" presName="compositeNode" presStyleCnt="0">
        <dgm:presLayoutVars>
          <dgm:bulletEnabled val="1"/>
        </dgm:presLayoutVars>
      </dgm:prSet>
      <dgm:spPr/>
    </dgm:pt>
    <dgm:pt modelId="{D4726214-15D7-9444-9C3F-9F0AF276B7F6}" type="pres">
      <dgm:prSet presAssocID="{D0CA4BAE-90E8-4858-B044-3D7AC8E7857A}" presName="bgRect" presStyleLbl="alignNode1" presStyleIdx="3" presStyleCnt="4"/>
      <dgm:spPr/>
    </dgm:pt>
    <dgm:pt modelId="{D32F55E4-37A1-8843-A84B-EEE8A8ADDA05}" type="pres">
      <dgm:prSet presAssocID="{71935E55-93AB-4556-8D5F-DF72EC98082D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1C9D2376-30F7-6942-8652-D14D85EF3872}" type="pres">
      <dgm:prSet presAssocID="{D0CA4BAE-90E8-4858-B044-3D7AC8E7857A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9F6D5A04-950D-5D41-BF17-1161E65F29BF}" type="presOf" srcId="{D0CA4BAE-90E8-4858-B044-3D7AC8E7857A}" destId="{D4726214-15D7-9444-9C3F-9F0AF276B7F6}" srcOrd="0" destOrd="0" presId="urn:microsoft.com/office/officeart/2016/7/layout/LinearBlockProcessNumbered"/>
    <dgm:cxn modelId="{423EE205-8F2A-3C43-AAB7-319733756F7C}" type="presOf" srcId="{88445F43-0EB0-4AA0-AFD7-9C89D05FC70F}" destId="{4644145C-088D-164A-8DAF-AE95ABC3C21C}" srcOrd="0" destOrd="0" presId="urn:microsoft.com/office/officeart/2016/7/layout/LinearBlockProcessNumbered"/>
    <dgm:cxn modelId="{9A15CA0A-F603-184F-89DA-503F9644E03F}" type="presOf" srcId="{88445F43-0EB0-4AA0-AFD7-9C89D05FC70F}" destId="{AAF45C80-1D4C-EA4C-855E-82DD3D816822}" srcOrd="1" destOrd="0" presId="urn:microsoft.com/office/officeart/2016/7/layout/LinearBlockProcessNumbered"/>
    <dgm:cxn modelId="{0E0E4B17-F381-1D43-A6C1-FA76B9B88531}" type="presOf" srcId="{824076CC-0C6D-4A3B-BBE0-9891D71B6CB6}" destId="{8CECF588-597D-0F42-9624-F6A1BEB4FEAA}" srcOrd="0" destOrd="0" presId="urn:microsoft.com/office/officeart/2016/7/layout/LinearBlockProcessNumbered"/>
    <dgm:cxn modelId="{CC6D8D3C-9D73-4A29-BA95-0CEF040C0639}" srcId="{3045242F-D1B1-4DD4-8606-83D647720F95}" destId="{88445F43-0EB0-4AA0-AFD7-9C89D05FC70F}" srcOrd="1" destOrd="0" parTransId="{A8139CB9-74A6-4357-8432-F01C6B9FF1B2}" sibTransId="{9854D33C-F349-4F33-AEEF-1D5655FDAD8C}"/>
    <dgm:cxn modelId="{C3B5D45E-7CA6-42CC-9F0D-6D170BB8E379}" srcId="{3045242F-D1B1-4DD4-8606-83D647720F95}" destId="{D0CA4BAE-90E8-4858-B044-3D7AC8E7857A}" srcOrd="3" destOrd="0" parTransId="{D6A6859B-01BE-493C-9D32-950561DF9D89}" sibTransId="{71935E55-93AB-4556-8D5F-DF72EC98082D}"/>
    <dgm:cxn modelId="{EA089F6F-054A-1442-80DA-1E2643BE5357}" type="presOf" srcId="{D0CA4BAE-90E8-4858-B044-3D7AC8E7857A}" destId="{1C9D2376-30F7-6942-8652-D14D85EF3872}" srcOrd="1" destOrd="0" presId="urn:microsoft.com/office/officeart/2016/7/layout/LinearBlockProcessNumbered"/>
    <dgm:cxn modelId="{CAF74B78-2450-FC43-9614-3BA592F1DFEF}" type="presOf" srcId="{396BE196-0F15-4F2C-B7D4-A8C6D603738B}" destId="{0B4FCF95-EAC2-A240-BBD2-BBAB558B6705}" srcOrd="0" destOrd="0" presId="urn:microsoft.com/office/officeart/2016/7/layout/LinearBlockProcessNumbered"/>
    <dgm:cxn modelId="{F7CB5780-E0D3-2D4D-864F-4700DCC6D6A4}" type="presOf" srcId="{824076CC-0C6D-4A3B-BBE0-9891D71B6CB6}" destId="{C72B0C99-E604-244A-B564-C6AED3C9FD51}" srcOrd="1" destOrd="0" presId="urn:microsoft.com/office/officeart/2016/7/layout/LinearBlockProcessNumbered"/>
    <dgm:cxn modelId="{AE132092-CBEC-8742-9DD1-5ED92362CC34}" type="presOf" srcId="{E05CF897-6B68-4876-928B-C3EBC419636F}" destId="{D3D61C50-DD29-AD48-B036-2C8B0F6D26A2}" srcOrd="0" destOrd="0" presId="urn:microsoft.com/office/officeart/2016/7/layout/LinearBlockProcessNumbered"/>
    <dgm:cxn modelId="{0B3B009E-3F1B-2549-A32F-EE350CEF0227}" type="presOf" srcId="{E05CF897-6B68-4876-928B-C3EBC419636F}" destId="{36C95FC8-839E-0A4F-A001-CE144A2C6470}" srcOrd="1" destOrd="0" presId="urn:microsoft.com/office/officeart/2016/7/layout/LinearBlockProcessNumbered"/>
    <dgm:cxn modelId="{7797A5A9-2738-644D-B0F7-398F2ABF3D4B}" type="presOf" srcId="{8646AE69-B8F2-4C06-A075-27793446DB05}" destId="{529CAA4E-4EE2-274B-AA03-C25F4CE4D5D1}" srcOrd="0" destOrd="0" presId="urn:microsoft.com/office/officeart/2016/7/layout/LinearBlockProcessNumbered"/>
    <dgm:cxn modelId="{A4AC12AF-E9EA-4216-9864-39ACE9BB7E8C}" srcId="{3045242F-D1B1-4DD4-8606-83D647720F95}" destId="{E05CF897-6B68-4876-928B-C3EBC419636F}" srcOrd="0" destOrd="0" parTransId="{42198721-AA4A-4F83-9EF2-0BCD13B98B18}" sibTransId="{8646AE69-B8F2-4C06-A075-27793446DB05}"/>
    <dgm:cxn modelId="{CCC483BB-FF59-F74E-9C30-E4C8CD80428B}" type="presOf" srcId="{71935E55-93AB-4556-8D5F-DF72EC98082D}" destId="{D32F55E4-37A1-8843-A84B-EEE8A8ADDA05}" srcOrd="0" destOrd="0" presId="urn:microsoft.com/office/officeart/2016/7/layout/LinearBlockProcessNumbered"/>
    <dgm:cxn modelId="{EC60EAC9-970B-214E-8E84-25A64AD297C3}" type="presOf" srcId="{3045242F-D1B1-4DD4-8606-83D647720F95}" destId="{D18B7503-31FB-B840-B3DF-FB2BF3E96F4D}" srcOrd="0" destOrd="0" presId="urn:microsoft.com/office/officeart/2016/7/layout/LinearBlockProcessNumbered"/>
    <dgm:cxn modelId="{3E8C64CF-2630-1F40-874E-DA9654B48C76}" type="presOf" srcId="{9854D33C-F349-4F33-AEEF-1D5655FDAD8C}" destId="{D86B73F5-33C7-1F42-BDA3-65B6EE19FB9A}" srcOrd="0" destOrd="0" presId="urn:microsoft.com/office/officeart/2016/7/layout/LinearBlockProcessNumbered"/>
    <dgm:cxn modelId="{1A2AEBD4-5446-4396-9C94-5EB811E83E67}" srcId="{3045242F-D1B1-4DD4-8606-83D647720F95}" destId="{824076CC-0C6D-4A3B-BBE0-9891D71B6CB6}" srcOrd="2" destOrd="0" parTransId="{FBC8870F-A5A5-4CDC-9AD7-644D506AAD9B}" sibTransId="{396BE196-0F15-4F2C-B7D4-A8C6D603738B}"/>
    <dgm:cxn modelId="{2CAFA253-E350-F94B-8DC0-F117956FB6B1}" type="presParOf" srcId="{D18B7503-31FB-B840-B3DF-FB2BF3E96F4D}" destId="{8716121A-DF3F-494C-A250-78B3D58901B6}" srcOrd="0" destOrd="0" presId="urn:microsoft.com/office/officeart/2016/7/layout/LinearBlockProcessNumbered"/>
    <dgm:cxn modelId="{1100621F-6830-254E-A234-1F9B5839D242}" type="presParOf" srcId="{8716121A-DF3F-494C-A250-78B3D58901B6}" destId="{D3D61C50-DD29-AD48-B036-2C8B0F6D26A2}" srcOrd="0" destOrd="0" presId="urn:microsoft.com/office/officeart/2016/7/layout/LinearBlockProcessNumbered"/>
    <dgm:cxn modelId="{45B4BE86-F5F1-8F48-88A6-300A5C71EE73}" type="presParOf" srcId="{8716121A-DF3F-494C-A250-78B3D58901B6}" destId="{529CAA4E-4EE2-274B-AA03-C25F4CE4D5D1}" srcOrd="1" destOrd="0" presId="urn:microsoft.com/office/officeart/2016/7/layout/LinearBlockProcessNumbered"/>
    <dgm:cxn modelId="{1E830520-9559-0442-8A44-F6AB9885649A}" type="presParOf" srcId="{8716121A-DF3F-494C-A250-78B3D58901B6}" destId="{36C95FC8-839E-0A4F-A001-CE144A2C6470}" srcOrd="2" destOrd="0" presId="urn:microsoft.com/office/officeart/2016/7/layout/LinearBlockProcessNumbered"/>
    <dgm:cxn modelId="{80BD4A6B-76BB-5C4C-8682-7C2967D17BF2}" type="presParOf" srcId="{D18B7503-31FB-B840-B3DF-FB2BF3E96F4D}" destId="{64DBFB26-A9DE-5A4E-83BB-FF509CC2A10C}" srcOrd="1" destOrd="0" presId="urn:microsoft.com/office/officeart/2016/7/layout/LinearBlockProcessNumbered"/>
    <dgm:cxn modelId="{90D7A1F1-C7E7-E149-A323-04C019C0B76A}" type="presParOf" srcId="{D18B7503-31FB-B840-B3DF-FB2BF3E96F4D}" destId="{1FE91ECB-7157-1146-8B26-DC1284D9A211}" srcOrd="2" destOrd="0" presId="urn:microsoft.com/office/officeart/2016/7/layout/LinearBlockProcessNumbered"/>
    <dgm:cxn modelId="{576AAB67-C3A0-AE40-9C85-9D292C1942F5}" type="presParOf" srcId="{1FE91ECB-7157-1146-8B26-DC1284D9A211}" destId="{4644145C-088D-164A-8DAF-AE95ABC3C21C}" srcOrd="0" destOrd="0" presId="urn:microsoft.com/office/officeart/2016/7/layout/LinearBlockProcessNumbered"/>
    <dgm:cxn modelId="{9B06D8D7-623A-DB4F-A3CD-3E6919E67D2E}" type="presParOf" srcId="{1FE91ECB-7157-1146-8B26-DC1284D9A211}" destId="{D86B73F5-33C7-1F42-BDA3-65B6EE19FB9A}" srcOrd="1" destOrd="0" presId="urn:microsoft.com/office/officeart/2016/7/layout/LinearBlockProcessNumbered"/>
    <dgm:cxn modelId="{5749ED9E-2F04-3448-8F94-AE2870C4E595}" type="presParOf" srcId="{1FE91ECB-7157-1146-8B26-DC1284D9A211}" destId="{AAF45C80-1D4C-EA4C-855E-82DD3D816822}" srcOrd="2" destOrd="0" presId="urn:microsoft.com/office/officeart/2016/7/layout/LinearBlockProcessNumbered"/>
    <dgm:cxn modelId="{3EA16806-3DDC-AA4F-B9ED-00BC90D572B6}" type="presParOf" srcId="{D18B7503-31FB-B840-B3DF-FB2BF3E96F4D}" destId="{1B5E3E52-D987-AE40-8F6F-23D5E57DC976}" srcOrd="3" destOrd="0" presId="urn:microsoft.com/office/officeart/2016/7/layout/LinearBlockProcessNumbered"/>
    <dgm:cxn modelId="{F44310DE-8D4E-E64F-BFD2-BA733021857B}" type="presParOf" srcId="{D18B7503-31FB-B840-B3DF-FB2BF3E96F4D}" destId="{1DF7BECE-1231-8C4E-9EEE-E1B515056636}" srcOrd="4" destOrd="0" presId="urn:microsoft.com/office/officeart/2016/7/layout/LinearBlockProcessNumbered"/>
    <dgm:cxn modelId="{8EE4454A-1272-444E-B517-D53B4A4A5C92}" type="presParOf" srcId="{1DF7BECE-1231-8C4E-9EEE-E1B515056636}" destId="{8CECF588-597D-0F42-9624-F6A1BEB4FEAA}" srcOrd="0" destOrd="0" presId="urn:microsoft.com/office/officeart/2016/7/layout/LinearBlockProcessNumbered"/>
    <dgm:cxn modelId="{8FC2ACEC-D78F-5D49-BAAD-595AFA77CACE}" type="presParOf" srcId="{1DF7BECE-1231-8C4E-9EEE-E1B515056636}" destId="{0B4FCF95-EAC2-A240-BBD2-BBAB558B6705}" srcOrd="1" destOrd="0" presId="urn:microsoft.com/office/officeart/2016/7/layout/LinearBlockProcessNumbered"/>
    <dgm:cxn modelId="{C67E85F1-30E0-414E-AFB4-46D5077C4258}" type="presParOf" srcId="{1DF7BECE-1231-8C4E-9EEE-E1B515056636}" destId="{C72B0C99-E604-244A-B564-C6AED3C9FD51}" srcOrd="2" destOrd="0" presId="urn:microsoft.com/office/officeart/2016/7/layout/LinearBlockProcessNumbered"/>
    <dgm:cxn modelId="{A6862A9C-CBB2-A541-8B92-652EECD5E83B}" type="presParOf" srcId="{D18B7503-31FB-B840-B3DF-FB2BF3E96F4D}" destId="{77C6D181-6FAE-8A45-AC15-55EACD7E502B}" srcOrd="5" destOrd="0" presId="urn:microsoft.com/office/officeart/2016/7/layout/LinearBlockProcessNumbered"/>
    <dgm:cxn modelId="{A0590F64-47CA-B84E-B73F-7CCF441E2C32}" type="presParOf" srcId="{D18B7503-31FB-B840-B3DF-FB2BF3E96F4D}" destId="{881738AC-220E-EC48-B47F-C2A607BCCABE}" srcOrd="6" destOrd="0" presId="urn:microsoft.com/office/officeart/2016/7/layout/LinearBlockProcessNumbered"/>
    <dgm:cxn modelId="{CC949711-05E0-4E4B-82A7-AE9D14538530}" type="presParOf" srcId="{881738AC-220E-EC48-B47F-C2A607BCCABE}" destId="{D4726214-15D7-9444-9C3F-9F0AF276B7F6}" srcOrd="0" destOrd="0" presId="urn:microsoft.com/office/officeart/2016/7/layout/LinearBlockProcessNumbered"/>
    <dgm:cxn modelId="{1DC1038B-B737-AF4D-8688-8430EAE42ABA}" type="presParOf" srcId="{881738AC-220E-EC48-B47F-C2A607BCCABE}" destId="{D32F55E4-37A1-8843-A84B-EEE8A8ADDA05}" srcOrd="1" destOrd="0" presId="urn:microsoft.com/office/officeart/2016/7/layout/LinearBlockProcessNumbered"/>
    <dgm:cxn modelId="{A3AB9E3E-7453-4045-BBC1-3DEDFB877517}" type="presParOf" srcId="{881738AC-220E-EC48-B47F-C2A607BCCABE}" destId="{1C9D2376-30F7-6942-8652-D14D85EF387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D61C50-DD29-AD48-B036-2C8B0F6D26A2}">
      <dsp:nvSpPr>
        <dsp:cNvPr id="0" name=""/>
        <dsp:cNvSpPr/>
      </dsp:nvSpPr>
      <dsp:spPr>
        <a:xfrm>
          <a:off x="199" y="719240"/>
          <a:ext cx="2413145" cy="2895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0" rIns="238365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Filter the immune data to control only (n=19)</a:t>
          </a:r>
        </a:p>
      </dsp:txBody>
      <dsp:txXfrm>
        <a:off x="199" y="1877550"/>
        <a:ext cx="2413145" cy="1737464"/>
      </dsp:txXfrm>
    </dsp:sp>
    <dsp:sp modelId="{529CAA4E-4EE2-274B-AA03-C25F4CE4D5D1}">
      <dsp:nvSpPr>
        <dsp:cNvPr id="0" name=""/>
        <dsp:cNvSpPr/>
      </dsp:nvSpPr>
      <dsp:spPr>
        <a:xfrm>
          <a:off x="199" y="719240"/>
          <a:ext cx="2413145" cy="1158309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165100" rIns="238365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01</a:t>
          </a:r>
        </a:p>
      </dsp:txBody>
      <dsp:txXfrm>
        <a:off x="199" y="719240"/>
        <a:ext cx="2413145" cy="1158309"/>
      </dsp:txXfrm>
    </dsp:sp>
    <dsp:sp modelId="{4644145C-088D-164A-8DAF-AE95ABC3C21C}">
      <dsp:nvSpPr>
        <dsp:cNvPr id="0" name=""/>
        <dsp:cNvSpPr/>
      </dsp:nvSpPr>
      <dsp:spPr>
        <a:xfrm>
          <a:off x="2606396" y="719240"/>
          <a:ext cx="2413145" cy="2895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0" rIns="238365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Randomly select half (n=9), assign them to ‘treatment’</a:t>
          </a:r>
        </a:p>
      </dsp:txBody>
      <dsp:txXfrm>
        <a:off x="2606396" y="1877550"/>
        <a:ext cx="2413145" cy="1737464"/>
      </dsp:txXfrm>
    </dsp:sp>
    <dsp:sp modelId="{D86B73F5-33C7-1F42-BDA3-65B6EE19FB9A}">
      <dsp:nvSpPr>
        <dsp:cNvPr id="0" name=""/>
        <dsp:cNvSpPr/>
      </dsp:nvSpPr>
      <dsp:spPr>
        <a:xfrm>
          <a:off x="2606396" y="719240"/>
          <a:ext cx="2413145" cy="1158309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165100" rIns="238365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02</a:t>
          </a:r>
        </a:p>
      </dsp:txBody>
      <dsp:txXfrm>
        <a:off x="2606396" y="719240"/>
        <a:ext cx="2413145" cy="1158309"/>
      </dsp:txXfrm>
    </dsp:sp>
    <dsp:sp modelId="{8CECF588-597D-0F42-9624-F6A1BEB4FEAA}">
      <dsp:nvSpPr>
        <dsp:cNvPr id="0" name=""/>
        <dsp:cNvSpPr/>
      </dsp:nvSpPr>
      <dsp:spPr>
        <a:xfrm>
          <a:off x="5212593" y="719240"/>
          <a:ext cx="2413145" cy="2895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0" rIns="238365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Perform statistical tests with various methods</a:t>
          </a:r>
        </a:p>
      </dsp:txBody>
      <dsp:txXfrm>
        <a:off x="5212593" y="1877550"/>
        <a:ext cx="2413145" cy="1737464"/>
      </dsp:txXfrm>
    </dsp:sp>
    <dsp:sp modelId="{0B4FCF95-EAC2-A240-BBD2-BBAB558B6705}">
      <dsp:nvSpPr>
        <dsp:cNvPr id="0" name=""/>
        <dsp:cNvSpPr/>
      </dsp:nvSpPr>
      <dsp:spPr>
        <a:xfrm>
          <a:off x="5212593" y="719240"/>
          <a:ext cx="2413145" cy="1158309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165100" rIns="238365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03</a:t>
          </a:r>
        </a:p>
      </dsp:txBody>
      <dsp:txXfrm>
        <a:off x="5212593" y="719240"/>
        <a:ext cx="2413145" cy="1158309"/>
      </dsp:txXfrm>
    </dsp:sp>
    <dsp:sp modelId="{D4726214-15D7-9444-9C3F-9F0AF276B7F6}">
      <dsp:nvSpPr>
        <dsp:cNvPr id="0" name=""/>
        <dsp:cNvSpPr/>
      </dsp:nvSpPr>
      <dsp:spPr>
        <a:xfrm>
          <a:off x="7818790" y="719240"/>
          <a:ext cx="2413145" cy="289577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0" rIns="238365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Repeat this process for 100 times (bootstrapping)</a:t>
          </a:r>
        </a:p>
      </dsp:txBody>
      <dsp:txXfrm>
        <a:off x="7818790" y="1877550"/>
        <a:ext cx="2413145" cy="1737464"/>
      </dsp:txXfrm>
    </dsp:sp>
    <dsp:sp modelId="{D32F55E4-37A1-8843-A84B-EEE8A8ADDA05}">
      <dsp:nvSpPr>
        <dsp:cNvPr id="0" name=""/>
        <dsp:cNvSpPr/>
      </dsp:nvSpPr>
      <dsp:spPr>
        <a:xfrm>
          <a:off x="7818790" y="719240"/>
          <a:ext cx="2413145" cy="1158309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165100" rIns="238365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04</a:t>
          </a:r>
        </a:p>
      </dsp:txBody>
      <dsp:txXfrm>
        <a:off x="7818790" y="719240"/>
        <a:ext cx="2413145" cy="11583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D61C50-DD29-AD48-B036-2C8B0F6D26A2}">
      <dsp:nvSpPr>
        <dsp:cNvPr id="0" name=""/>
        <dsp:cNvSpPr/>
      </dsp:nvSpPr>
      <dsp:spPr>
        <a:xfrm>
          <a:off x="6145" y="1014513"/>
          <a:ext cx="1921023" cy="230522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754" tIns="0" rIns="189754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Filter the immune data to control only (n=19)</a:t>
          </a:r>
        </a:p>
      </dsp:txBody>
      <dsp:txXfrm>
        <a:off x="6145" y="1936605"/>
        <a:ext cx="1921023" cy="1383136"/>
      </dsp:txXfrm>
    </dsp:sp>
    <dsp:sp modelId="{529CAA4E-4EE2-274B-AA03-C25F4CE4D5D1}">
      <dsp:nvSpPr>
        <dsp:cNvPr id="0" name=""/>
        <dsp:cNvSpPr/>
      </dsp:nvSpPr>
      <dsp:spPr>
        <a:xfrm>
          <a:off x="6145" y="1014513"/>
          <a:ext cx="1921023" cy="922091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754" tIns="165100" rIns="189754" bIns="16510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01</a:t>
          </a:r>
        </a:p>
      </dsp:txBody>
      <dsp:txXfrm>
        <a:off x="6145" y="1014513"/>
        <a:ext cx="1921023" cy="922091"/>
      </dsp:txXfrm>
    </dsp:sp>
    <dsp:sp modelId="{4644145C-088D-164A-8DAF-AE95ABC3C21C}">
      <dsp:nvSpPr>
        <dsp:cNvPr id="0" name=""/>
        <dsp:cNvSpPr/>
      </dsp:nvSpPr>
      <dsp:spPr>
        <a:xfrm>
          <a:off x="2080850" y="1014513"/>
          <a:ext cx="1921023" cy="2305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754" tIns="0" rIns="189754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Randomly select half (n=9), assign them to ‘treatment’</a:t>
          </a:r>
        </a:p>
      </dsp:txBody>
      <dsp:txXfrm>
        <a:off x="2080850" y="1936605"/>
        <a:ext cx="1921023" cy="1383136"/>
      </dsp:txXfrm>
    </dsp:sp>
    <dsp:sp modelId="{D86B73F5-33C7-1F42-BDA3-65B6EE19FB9A}">
      <dsp:nvSpPr>
        <dsp:cNvPr id="0" name=""/>
        <dsp:cNvSpPr/>
      </dsp:nvSpPr>
      <dsp:spPr>
        <a:xfrm>
          <a:off x="2080850" y="1014513"/>
          <a:ext cx="1921023" cy="922091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754" tIns="165100" rIns="189754" bIns="16510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02</a:t>
          </a:r>
        </a:p>
      </dsp:txBody>
      <dsp:txXfrm>
        <a:off x="2080850" y="1014513"/>
        <a:ext cx="1921023" cy="922091"/>
      </dsp:txXfrm>
    </dsp:sp>
    <dsp:sp modelId="{8CECF588-597D-0F42-9624-F6A1BEB4FEAA}">
      <dsp:nvSpPr>
        <dsp:cNvPr id="0" name=""/>
        <dsp:cNvSpPr/>
      </dsp:nvSpPr>
      <dsp:spPr>
        <a:xfrm>
          <a:off x="4155556" y="1014513"/>
          <a:ext cx="1921023" cy="230522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754" tIns="0" rIns="189754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Remove/Add some percentages of a specific cell type in the treatment</a:t>
          </a:r>
        </a:p>
      </dsp:txBody>
      <dsp:txXfrm>
        <a:off x="4155556" y="1936605"/>
        <a:ext cx="1921023" cy="1383136"/>
      </dsp:txXfrm>
    </dsp:sp>
    <dsp:sp modelId="{0B4FCF95-EAC2-A240-BBD2-BBAB558B6705}">
      <dsp:nvSpPr>
        <dsp:cNvPr id="0" name=""/>
        <dsp:cNvSpPr/>
      </dsp:nvSpPr>
      <dsp:spPr>
        <a:xfrm>
          <a:off x="4155556" y="1014513"/>
          <a:ext cx="1921023" cy="922091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754" tIns="165100" rIns="189754" bIns="16510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03</a:t>
          </a:r>
        </a:p>
      </dsp:txBody>
      <dsp:txXfrm>
        <a:off x="4155556" y="1014513"/>
        <a:ext cx="1921023" cy="922091"/>
      </dsp:txXfrm>
    </dsp:sp>
    <dsp:sp modelId="{D4726214-15D7-9444-9C3F-9F0AF276B7F6}">
      <dsp:nvSpPr>
        <dsp:cNvPr id="0" name=""/>
        <dsp:cNvSpPr/>
      </dsp:nvSpPr>
      <dsp:spPr>
        <a:xfrm>
          <a:off x="6230261" y="1014513"/>
          <a:ext cx="1921023" cy="230522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754" tIns="0" rIns="189754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Perform statistical tests with various methods</a:t>
          </a:r>
        </a:p>
      </dsp:txBody>
      <dsp:txXfrm>
        <a:off x="6230261" y="1936605"/>
        <a:ext cx="1921023" cy="1383136"/>
      </dsp:txXfrm>
    </dsp:sp>
    <dsp:sp modelId="{D32F55E4-37A1-8843-A84B-EEE8A8ADDA05}">
      <dsp:nvSpPr>
        <dsp:cNvPr id="0" name=""/>
        <dsp:cNvSpPr/>
      </dsp:nvSpPr>
      <dsp:spPr>
        <a:xfrm>
          <a:off x="6230261" y="1014513"/>
          <a:ext cx="1921023" cy="922091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754" tIns="165100" rIns="189754" bIns="16510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04</a:t>
          </a:r>
        </a:p>
      </dsp:txBody>
      <dsp:txXfrm>
        <a:off x="6230261" y="1014513"/>
        <a:ext cx="1921023" cy="922091"/>
      </dsp:txXfrm>
    </dsp:sp>
    <dsp:sp modelId="{6F8A9B9D-55F6-764D-9579-30F9C14CBA65}">
      <dsp:nvSpPr>
        <dsp:cNvPr id="0" name=""/>
        <dsp:cNvSpPr/>
      </dsp:nvSpPr>
      <dsp:spPr>
        <a:xfrm>
          <a:off x="8304967" y="1014513"/>
          <a:ext cx="1921023" cy="230522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754" tIns="0" rIns="189754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Repeat this process for 50 times for each modification threshold (x%)</a:t>
          </a:r>
          <a:endParaRPr lang="en-US" sz="1500" kern="1200" dirty="0"/>
        </a:p>
      </dsp:txBody>
      <dsp:txXfrm>
        <a:off x="8304967" y="1936605"/>
        <a:ext cx="1921023" cy="1383136"/>
      </dsp:txXfrm>
    </dsp:sp>
    <dsp:sp modelId="{DF6C6407-D32A-064E-8338-E26D3CBCE281}">
      <dsp:nvSpPr>
        <dsp:cNvPr id="0" name=""/>
        <dsp:cNvSpPr/>
      </dsp:nvSpPr>
      <dsp:spPr>
        <a:xfrm>
          <a:off x="8304967" y="1014513"/>
          <a:ext cx="1921023" cy="922091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754" tIns="165100" rIns="189754" bIns="16510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05</a:t>
          </a:r>
        </a:p>
      </dsp:txBody>
      <dsp:txXfrm>
        <a:off x="8304967" y="1014513"/>
        <a:ext cx="1921023" cy="9220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D61C50-DD29-AD48-B036-2C8B0F6D26A2}">
      <dsp:nvSpPr>
        <dsp:cNvPr id="0" name=""/>
        <dsp:cNvSpPr/>
      </dsp:nvSpPr>
      <dsp:spPr>
        <a:xfrm>
          <a:off x="199" y="719240"/>
          <a:ext cx="2413145" cy="28957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0" rIns="238365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Randomly select 3, 5, 10 samples from each condition</a:t>
          </a:r>
        </a:p>
      </dsp:txBody>
      <dsp:txXfrm>
        <a:off x="199" y="1877550"/>
        <a:ext cx="2413145" cy="1737464"/>
      </dsp:txXfrm>
    </dsp:sp>
    <dsp:sp modelId="{529CAA4E-4EE2-274B-AA03-C25F4CE4D5D1}">
      <dsp:nvSpPr>
        <dsp:cNvPr id="0" name=""/>
        <dsp:cNvSpPr/>
      </dsp:nvSpPr>
      <dsp:spPr>
        <a:xfrm>
          <a:off x="199" y="719240"/>
          <a:ext cx="2413145" cy="1158309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165100" rIns="238365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01</a:t>
          </a:r>
        </a:p>
      </dsp:txBody>
      <dsp:txXfrm>
        <a:off x="199" y="719240"/>
        <a:ext cx="2413145" cy="1158309"/>
      </dsp:txXfrm>
    </dsp:sp>
    <dsp:sp modelId="{4644145C-088D-164A-8DAF-AE95ABC3C21C}">
      <dsp:nvSpPr>
        <dsp:cNvPr id="0" name=""/>
        <dsp:cNvSpPr/>
      </dsp:nvSpPr>
      <dsp:spPr>
        <a:xfrm>
          <a:off x="2606396" y="719240"/>
          <a:ext cx="2413145" cy="28957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0" rIns="238365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Perform statistical tests with various methods</a:t>
          </a:r>
        </a:p>
      </dsp:txBody>
      <dsp:txXfrm>
        <a:off x="2606396" y="1877550"/>
        <a:ext cx="2413145" cy="1737464"/>
      </dsp:txXfrm>
    </dsp:sp>
    <dsp:sp modelId="{D86B73F5-33C7-1F42-BDA3-65B6EE19FB9A}">
      <dsp:nvSpPr>
        <dsp:cNvPr id="0" name=""/>
        <dsp:cNvSpPr/>
      </dsp:nvSpPr>
      <dsp:spPr>
        <a:xfrm>
          <a:off x="2606396" y="719240"/>
          <a:ext cx="2413145" cy="1158309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165100" rIns="238365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02</a:t>
          </a:r>
        </a:p>
      </dsp:txBody>
      <dsp:txXfrm>
        <a:off x="2606396" y="719240"/>
        <a:ext cx="2413145" cy="1158309"/>
      </dsp:txXfrm>
    </dsp:sp>
    <dsp:sp modelId="{8CECF588-597D-0F42-9624-F6A1BEB4FEAA}">
      <dsp:nvSpPr>
        <dsp:cNvPr id="0" name=""/>
        <dsp:cNvSpPr/>
      </dsp:nvSpPr>
      <dsp:spPr>
        <a:xfrm>
          <a:off x="5212593" y="719240"/>
          <a:ext cx="2413145" cy="28957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0" rIns="238365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Filter the results to ciliated/secretory cells </a:t>
          </a:r>
        </a:p>
      </dsp:txBody>
      <dsp:txXfrm>
        <a:off x="5212593" y="1877550"/>
        <a:ext cx="2413145" cy="1737464"/>
      </dsp:txXfrm>
    </dsp:sp>
    <dsp:sp modelId="{0B4FCF95-EAC2-A240-BBD2-BBAB558B6705}">
      <dsp:nvSpPr>
        <dsp:cNvPr id="0" name=""/>
        <dsp:cNvSpPr/>
      </dsp:nvSpPr>
      <dsp:spPr>
        <a:xfrm>
          <a:off x="5212593" y="719240"/>
          <a:ext cx="2413145" cy="1158309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165100" rIns="238365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03</a:t>
          </a:r>
        </a:p>
      </dsp:txBody>
      <dsp:txXfrm>
        <a:off x="5212593" y="719240"/>
        <a:ext cx="2413145" cy="1158309"/>
      </dsp:txXfrm>
    </dsp:sp>
    <dsp:sp modelId="{D4726214-15D7-9444-9C3F-9F0AF276B7F6}">
      <dsp:nvSpPr>
        <dsp:cNvPr id="0" name=""/>
        <dsp:cNvSpPr/>
      </dsp:nvSpPr>
      <dsp:spPr>
        <a:xfrm>
          <a:off x="7818790" y="719240"/>
          <a:ext cx="2413145" cy="289577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0" rIns="238365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Repeat this process for 10 times for each </a:t>
          </a:r>
          <a:r>
            <a:rPr lang="en-US" sz="2000" kern="1200" dirty="0" err="1"/>
            <a:t>downsampling</a:t>
          </a:r>
          <a:r>
            <a:rPr lang="en-US" sz="2000" kern="1200" dirty="0"/>
            <a:t> threshold</a:t>
          </a:r>
        </a:p>
      </dsp:txBody>
      <dsp:txXfrm>
        <a:off x="7818790" y="1877550"/>
        <a:ext cx="2413145" cy="1737464"/>
      </dsp:txXfrm>
    </dsp:sp>
    <dsp:sp modelId="{D32F55E4-37A1-8843-A84B-EEE8A8ADDA05}">
      <dsp:nvSpPr>
        <dsp:cNvPr id="0" name=""/>
        <dsp:cNvSpPr/>
      </dsp:nvSpPr>
      <dsp:spPr>
        <a:xfrm>
          <a:off x="7818790" y="719240"/>
          <a:ext cx="2413145" cy="1158309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65" tIns="165100" rIns="238365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04</a:t>
          </a:r>
        </a:p>
      </dsp:txBody>
      <dsp:txXfrm>
        <a:off x="7818790" y="719240"/>
        <a:ext cx="2413145" cy="11583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5.png>
</file>

<file path=ppt/media/image16.png>
</file>

<file path=ppt/media/image2.png>
</file>

<file path=ppt/media/image24.png>
</file>

<file path=ppt/media/image25.png>
</file>

<file path=ppt/media/image33.png>
</file>

<file path=ppt/media/image38.png>
</file>

<file path=ppt/media/image4.png>
</file>

<file path=ppt/media/image41.png>
</file>

<file path=ppt/media/image4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2C18C-C1A5-944D-BEFD-B3F3A11A22EF}" type="datetimeFigureOut">
              <a:rPr lang="en-US" smtClean="0"/>
              <a:t>5/8/24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70D033-07FE-4740-AA26-1C3FB4D5C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75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cd48a1d54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cd48a1d548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70dfc17f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70dfc17f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the CI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883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076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31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2781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613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70dfc17f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70dfc17f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Include data changed (perturbed data)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Overall ranking (weigh power more?)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Recheck label for graphs</a:t>
            </a:r>
          </a:p>
        </p:txBody>
      </p:sp>
    </p:spTree>
    <p:extLst>
      <p:ext uri="{BB962C8B-B14F-4D97-AF65-F5344CB8AC3E}">
        <p14:creationId xmlns:p14="http://schemas.microsoft.com/office/powerpoint/2010/main" val="29297576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Power = 1 – type 2 error = 1 - FN / (TP + FN)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3841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603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cd5907978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cd5907978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Provides gene expression data at the level of individual cells, allowing for the analysis of cellular heterogeneity within a population.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CA" b="0" i="0" dirty="0">
              <a:solidFill>
                <a:srgbClr val="ECECEC"/>
              </a:solidFill>
              <a:effectLst/>
              <a:highlight>
                <a:srgbClr val="212121"/>
              </a:highlight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Allows the identification of rare cell types or subpopulations.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Provides insights into cell-to-cell variability and dynamics.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Can uncover rare or transient cell states.</a:t>
            </a:r>
          </a:p>
          <a:p>
            <a:br>
              <a:rPr lang="en-CA"/>
            </a:br>
            <a:endParaRPr lang="en-CA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840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70dfc17f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70dfc17f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3057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5678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2892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70dfc17f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70dfc17f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02050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3694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382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188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cd48a1d54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cd48a1d54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cd48a1d548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cd48a1d548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Why do we use it? A lot more cell type (more chaotic), also some changes are experimentally verified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cd5907978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cd5907978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Metagenomics: bacteria composition in environment</a:t>
            </a: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584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60229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cd48a1d54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cd48a1d54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497481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70D033-07FE-4740-AA26-1C3FB4D5C3E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762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cd5907978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cd5907978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cd5907978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cd5907978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d59079781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cd59079781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cd59079781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cd59079781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cd5907978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cd5907978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 </a:t>
            </a:r>
            <a:r>
              <a:rPr lang="en-CA" dirty="0" err="1"/>
              <a:t>dplyr</a:t>
            </a:r>
            <a:r>
              <a:rPr lang="en-CA" dirty="0"/>
              <a:t>::mutate(</a:t>
            </a:r>
            <a:r>
              <a:rPr lang="en-CA" dirty="0" err="1"/>
              <a:t>geom_mean</a:t>
            </a:r>
            <a:r>
              <a:rPr lang="en-CA" dirty="0"/>
              <a:t> = exp(mean(log(count), </a:t>
            </a:r>
            <a:r>
              <a:rPr lang="en-CA" dirty="0" err="1"/>
              <a:t>na.rm</a:t>
            </a:r>
            <a:r>
              <a:rPr lang="en-CA" dirty="0"/>
              <a:t> = TRUE)),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                    </a:t>
            </a:r>
            <a:r>
              <a:rPr lang="en-CA" dirty="0" err="1"/>
              <a:t>clr_Count</a:t>
            </a:r>
            <a:r>
              <a:rPr lang="en-CA" dirty="0"/>
              <a:t> = log(count / </a:t>
            </a:r>
            <a:r>
              <a:rPr lang="en-CA" dirty="0" err="1"/>
              <a:t>geom_mean</a:t>
            </a:r>
            <a:r>
              <a:rPr lang="en-CA" dirty="0"/>
              <a:t>))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CLR divides each compositional part by the geometric mean of all parts.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cce18825a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cce18825a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Statement instead of questions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3CD52-CE8C-2E7C-C259-A1096F8489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127B8B-7D3C-7537-C9D5-9951A73D8B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285A2-6D2E-EFCD-F1EA-0C5EFABD3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880FD-23E6-45CE-2BA1-31123ED1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34D3E-6241-BD19-0297-B2D5B6108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28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5493C-D83B-025B-1936-EA9FB9C9E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18429B-3364-4355-67BE-801F76F858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1CF21-CC9D-E428-73BB-79163AFA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25B6A-F7AF-09B0-2D41-7DF2A6012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2E2368-173A-F1D2-DE40-108A8B70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8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244BB2-470F-8B98-4AA4-7017A34675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90CDAC-2E37-B9BC-FABA-9EAEB592BF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5BE58-A973-E714-11AE-DCB5F9D67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C1999-F5F8-400D-195C-F85349754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5A94A-57AB-C98E-2BCE-F1E8CD7A5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710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67722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1070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E4300-F903-1F99-8A12-AD9E25988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D5E8E-3018-3BF4-67CC-E2D966AA4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612B8-F844-4786-BAF1-B6E7C240B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EC11D-A1DE-BBD4-4C63-718D45494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BE79C-0625-2DC9-A4BC-54A124C0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97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7FCA7-3EEC-2101-B397-B2D732682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B53AE-46AF-5FD2-93ED-4297BF120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30999-5244-61FF-2AD9-E4B156B29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B0776-E90E-2DE0-8DB0-7EFD9175F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F9CF5-CB29-FF4B-D6ED-4C13454DD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851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80481-57D7-3EAB-FD2D-11D59E09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2240C-BD62-17FB-CB7B-A29FFF501B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EFF60-3632-89A1-1DF6-E6C464D5BD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277A9-0FA5-5689-258D-FA02265DF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46DC74-EC42-A281-8DFB-9EDC7C563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09FAC8-7BCB-0372-7843-0ABFB3D71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527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0315-7E4E-041B-16E9-A74E18883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8F0E4-161B-597E-1216-DE160BADD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16EAE6-1B8C-4573-697E-F70CBC3B9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48B3E2-69E0-B4C6-E138-5F79AC5CC6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7C0219-A3D1-4D60-E264-F27EE138AC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A0B9B8-3905-68D4-3224-5B51B31FB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E829CA-3EE9-148D-C145-057AFBF88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6EE5D7-FE86-8D65-332D-B641EBB0D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885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67B57-284B-B59C-F773-AAF55118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A0AB62-A5D7-AB5A-87E9-C5B4139E3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B20AF-63A9-E33C-CABC-1901314FF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3A33DA-F503-3F65-8949-B30EF0B75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75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408A9E-F950-1BC3-9AE6-DBC8EC4DE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982B6-D207-BA84-B3F1-71C1F6684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EBCB9-DFDB-FBCB-6428-748DA7833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45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44D20-DA51-0C7B-161D-234CCC4AF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1C2E3-E3D7-497E-4F50-44FDFD504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60AD68-2267-7DD5-B00D-35C02811E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8A799-6888-CE19-A670-1072EA767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9503FF-0D2D-E165-1477-9737FEF4C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529084-1B30-7AC4-1BD9-A005EED75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895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9E990-D349-8E76-93B8-5BFBC22C2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A93997-DB0D-44A5-5BFE-BEC2EB47EA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C49411-3D3E-A63D-1CB5-56F8C2678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AD94D4-4B9C-2159-D0C9-AD57B14E5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1507D-4411-1303-84E6-C90D287C0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DAC73-8C4D-FA3D-9DE5-CEBEF38E5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25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B123D5-D01A-D027-1C70-3947F1006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2C2E7A-CF61-8B51-F363-6CE6EC2DF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5F6AB-936D-28A3-D2D3-FE4AFCB5F0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3A73A5-FDCE-304A-B04A-97E677824415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751C1-C685-1684-B8CF-905B88F7A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93AA3-3F4B-05FF-C7CD-5348E9FD91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835830-D7D7-2843-B300-92CC1EF08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059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7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Picture 67" descr="A colorful lines in a white background&#10;&#10;Description automatically generated">
            <a:extLst>
              <a:ext uri="{FF2B5EF4-FFF2-40B4-BE49-F238E27FC236}">
                <a16:creationId xmlns:a16="http://schemas.microsoft.com/office/drawing/2014/main" id="{E4C1A92A-5729-F46B-B21D-671F236D85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77980" y="1122363"/>
            <a:ext cx="4992377" cy="3204134"/>
          </a:xfrm>
          <a:prstGeom prst="rect">
            <a:avLst/>
          </a:prstGeom>
        </p:spPr>
        <p:txBody>
          <a:bodyPr spcFirstLastPara="1" vert="horz" lIns="121900" tIns="121900" rIns="121900" bIns="121900" rtlCol="0" anchor="b" anchorCtr="0">
            <a:normAutofit/>
          </a:bodyPr>
          <a:lstStyle/>
          <a:p>
            <a:pPr algn="l">
              <a:spcBef>
                <a:spcPts val="0"/>
              </a:spcBef>
            </a:pPr>
            <a:r>
              <a:rPr lang="en-CA" sz="3600" dirty="0"/>
              <a:t>Benchmarking compositional data analysis methods for single-cell RNA-seq data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  <a:prstGeom prst="rect">
            <a:avLst/>
          </a:prstGeom>
        </p:spPr>
        <p:txBody>
          <a:bodyPr spcFirstLastPara="1" vert="horz" lIns="121900" tIns="121900" rIns="121900" bIns="121900" rtlCol="0" anchorCtr="0">
            <a:normAutofit/>
          </a:bodyPr>
          <a:lstStyle/>
          <a:p>
            <a:pPr algn="l">
              <a:spcBef>
                <a:spcPts val="0"/>
              </a:spcBef>
              <a:spcAft>
                <a:spcPts val="600"/>
              </a:spcAft>
            </a:pPr>
            <a:r>
              <a:rPr lang="en" sz="2000"/>
              <a:t>Yifan Duan</a:t>
            </a:r>
            <a:endParaRPr lang="en-CA" sz="2000"/>
          </a:p>
          <a:p>
            <a:pPr algn="l">
              <a:spcBef>
                <a:spcPts val="0"/>
              </a:spcBef>
              <a:spcAft>
                <a:spcPts val="600"/>
              </a:spcAft>
            </a:pPr>
            <a:r>
              <a:rPr lang="en" sz="2000"/>
              <a:t>May 8th, 2024</a:t>
            </a:r>
            <a:endParaRPr lang="en-CA" sz="200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7201" y="1424568"/>
            <a:ext cx="7824801" cy="483206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Immune Data</a:t>
            </a:r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4150800" cy="508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400" i="1" dirty="0"/>
              <a:t>An immune-cell signature of bacterial sepsis</a:t>
            </a:r>
            <a:r>
              <a:rPr lang="en" sz="2400" dirty="0"/>
              <a:t> (Reyes et al, Nature Medicine 2020)</a:t>
            </a:r>
            <a:endParaRPr sz="2400" dirty="0"/>
          </a:p>
          <a:p>
            <a:pPr marL="0" indent="0">
              <a:spcBef>
                <a:spcPts val="1600"/>
              </a:spcBef>
              <a:buNone/>
            </a:pPr>
            <a:r>
              <a:rPr lang="en" sz="2400" dirty="0"/>
              <a:t>6 immune cell types</a:t>
            </a:r>
            <a:endParaRPr sz="2400" dirty="0"/>
          </a:p>
          <a:p>
            <a:pPr>
              <a:spcBef>
                <a:spcPts val="1600"/>
              </a:spcBef>
            </a:pPr>
            <a:r>
              <a:rPr lang="en" sz="2400" dirty="0"/>
              <a:t>Abundant (T, Mono)</a:t>
            </a:r>
            <a:endParaRPr sz="2400" dirty="0"/>
          </a:p>
          <a:p>
            <a:r>
              <a:rPr lang="en" sz="2400" dirty="0"/>
              <a:t>Intermediate (NK, B)</a:t>
            </a:r>
            <a:endParaRPr sz="2400" dirty="0"/>
          </a:p>
          <a:p>
            <a:r>
              <a:rPr lang="en" sz="2400" dirty="0"/>
              <a:t>Rare (Megakaryocyte, DC)</a:t>
            </a:r>
            <a:endParaRPr sz="2400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 dirty="0"/>
              <a:t>Filtered to control samples only (n=19)</a:t>
            </a:r>
            <a:endParaRPr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D1A2CED-DA9B-4CCF-8215-CFC65FE71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62DFC44-A40C-4573-9230-B3EDB3EC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260019"/>
            <a:ext cx="11167447" cy="5933012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1DA708-0DDB-779F-922D-BFB51A4AA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09521"/>
            <a:ext cx="10232136" cy="1014984"/>
          </a:xfrm>
        </p:spPr>
        <p:txBody>
          <a:bodyPr>
            <a:normAutofit/>
          </a:bodyPr>
          <a:lstStyle/>
          <a:p>
            <a:r>
              <a:rPr lang="en-US" sz="4000" dirty="0"/>
              <a:t>False positive test workflow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589D35-CF9F-4DE9-A792-8571A09E9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658327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A563B0A8-051A-EE29-ACF7-F251F600A5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511359"/>
              </p:ext>
            </p:extLst>
          </p:nvPr>
        </p:nvGraphicFramePr>
        <p:xfrm>
          <a:off x="1115568" y="1673352"/>
          <a:ext cx="10232136" cy="4334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2137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/>
          <p:nvPr/>
        </p:nvSpPr>
        <p:spPr>
          <a:xfrm>
            <a:off x="47033" y="1356967"/>
            <a:ext cx="7638400" cy="52024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spcBef>
                <a:spcPts val="0"/>
              </a:spcBef>
            </a:pPr>
            <a:r>
              <a:rPr lang="en"/>
              <a:t>Overview</a:t>
            </a:r>
            <a:endParaRPr/>
          </a:p>
        </p:txBody>
      </p:sp>
      <p:sp>
        <p:nvSpPr>
          <p:cNvPr id="125" name="Google Shape;125;p22"/>
          <p:cNvSpPr txBox="1"/>
          <p:nvPr/>
        </p:nvSpPr>
        <p:spPr>
          <a:xfrm>
            <a:off x="246767" y="3949534"/>
            <a:ext cx="67580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>
                <a:solidFill>
                  <a:schemeClr val="dk2"/>
                </a:solidFill>
              </a:rPr>
              <a:t>False positive test</a:t>
            </a:r>
            <a:endParaRPr sz="2400" b="1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Ideally up to 5% should be significant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656200" y="1356968"/>
            <a:ext cx="39148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i="1">
                <a:solidFill>
                  <a:schemeClr val="dk2"/>
                </a:solidFill>
              </a:rPr>
              <a:t>Immune data (6 cell types)</a:t>
            </a:r>
            <a:endParaRPr sz="2400" i="1">
              <a:solidFill>
                <a:schemeClr val="dk2"/>
              </a:solidFill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487367" y="1972568"/>
            <a:ext cx="3914800" cy="209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>
                <a:solidFill>
                  <a:schemeClr val="dk2"/>
                </a:solidFill>
              </a:rPr>
              <a:t>19 control samples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Randomly assign half to “non-control” (n=9)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Bootstrap condition labels for robustness</a:t>
            </a:r>
            <a:endParaRPr sz="2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57C70C-DC33-B07E-AAB3-698C994CD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Evaluating FPR using control data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67FE2-5D5D-4479-B3F2-6D22917C4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52396" indent="-228600">
              <a:buFont typeface="Arial" panose="020B0604020202020204" pitchFamily="34" charset="0"/>
              <a:buChar char="•"/>
            </a:pPr>
            <a:r>
              <a:rPr lang="en-US" sz="2200" dirty="0"/>
              <a:t>100 bootstrap iterations</a:t>
            </a:r>
          </a:p>
          <a:p>
            <a:pPr marL="152396" indent="-228600">
              <a:buFont typeface="Arial" panose="020B0604020202020204" pitchFamily="34" charset="0"/>
              <a:buChar char="•"/>
            </a:pPr>
            <a:r>
              <a:rPr lang="en-US" sz="2200" dirty="0"/>
              <a:t>6 cell types</a:t>
            </a:r>
          </a:p>
          <a:p>
            <a:pPr marL="152396" indent="-228600">
              <a:buFont typeface="Arial" panose="020B0604020202020204" pitchFamily="34" charset="0"/>
              <a:buChar char="•"/>
            </a:pPr>
            <a:r>
              <a:rPr lang="en-US" sz="2200" dirty="0"/>
              <a:t>All control samples</a:t>
            </a:r>
          </a:p>
          <a:p>
            <a:pPr marL="152396" indent="-2286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152396" indent="-228600">
              <a:buFont typeface="Arial" panose="020B0604020202020204" pitchFamily="34" charset="0"/>
              <a:buChar char="•"/>
            </a:pPr>
            <a:r>
              <a:rPr lang="en-US" sz="2200" dirty="0"/>
              <a:t>Any positives </a:t>
            </a:r>
            <a:r>
              <a:rPr lang="en-US" sz="2200" dirty="0">
                <a:sym typeface="Wingdings" pitchFamily="2" charset="2"/>
              </a:rPr>
              <a:t></a:t>
            </a:r>
            <a:r>
              <a:rPr lang="en-US" sz="2200" dirty="0"/>
              <a:t> false positives</a:t>
            </a:r>
          </a:p>
          <a:p>
            <a:pPr marL="152396" indent="-228600">
              <a:buFont typeface="Arial" panose="020B0604020202020204" pitchFamily="34" charset="0"/>
              <a:buChar char="•"/>
            </a:pPr>
            <a:r>
              <a:rPr lang="en-US" sz="2200" dirty="0"/>
              <a:t>Any negatives </a:t>
            </a:r>
            <a:r>
              <a:rPr lang="en-US" sz="2200" dirty="0">
                <a:sym typeface="Wingdings" pitchFamily="2" charset="2"/>
              </a:rPr>
              <a:t> true negatives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267AF0-26C4-1DDA-78F1-81132D787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786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653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3C615B-AD1A-8713-5246-170FE6544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Most methods performed well on the FP test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FCF71-E97E-6031-DD4F-66C9DBE3D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The most common threshold is 0.05 for FPR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FPR = FP / (FP + TN)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 err="1"/>
              <a:t>sccomp</a:t>
            </a:r>
            <a:r>
              <a:rPr lang="en-US" sz="2200" dirty="0"/>
              <a:t>, </a:t>
            </a:r>
            <a:r>
              <a:rPr lang="en-US" sz="2200" dirty="0" err="1"/>
              <a:t>rlm</a:t>
            </a:r>
            <a:r>
              <a:rPr lang="en-US" sz="2200" dirty="0"/>
              <a:t>, and </a:t>
            </a:r>
            <a:r>
              <a:rPr lang="en-US" sz="2200" dirty="0" err="1"/>
              <a:t>nb</a:t>
            </a:r>
            <a:r>
              <a:rPr lang="en-US" sz="2200" dirty="0"/>
              <a:t> did not achieve the threshold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EB19CB9-ABD9-BDC3-CED2-82EB7E9D0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042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803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F6E771-9A38-4703-38F8-6BD8A6917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</a:pPr>
            <a:r>
              <a:rPr lang="en-US" sz="2800" dirty="0"/>
              <a:t>Effect estimates remained consistent</a:t>
            </a:r>
            <a:endParaRPr lang="en-US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BCD36-C15B-8B85-796F-6D6E189B4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NK and B cells have more outliers in the effect estimate</a:t>
            </a:r>
          </a:p>
          <a:p>
            <a:pPr marL="380985" indent="0">
              <a:buNone/>
            </a:pPr>
            <a:endParaRPr lang="en-US" sz="22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Most methods have a median estimate of around 0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Rare cells and abundant cell affected similarly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9A6FB3-3371-28AB-DB3E-DB04D396D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7235" y="353809"/>
            <a:ext cx="5864111" cy="586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360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B79FDC-9FA6-1952-7A52-9247E1BCC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</a:pPr>
            <a:r>
              <a:rPr lang="en-US" sz="2800" dirty="0"/>
              <a:t>Sample-to-sample variability affects FPR</a:t>
            </a:r>
            <a:endParaRPr lang="en-US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1F70E-4E2D-A3C4-E1D3-B87F9C75B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5" y="2807208"/>
            <a:ext cx="3812727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Monocyte and NK cells are more prone to FP than other cell type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DM requires reference cell type (T)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A4AF93-9357-89AB-A0EA-8A3D63A95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8428" y="257556"/>
            <a:ext cx="6299172" cy="629917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F242E09-4348-3CAD-0186-0F3B9F5B7FCF}"/>
              </a:ext>
            </a:extLst>
          </p:cNvPr>
          <p:cNvSpPr/>
          <p:nvPr/>
        </p:nvSpPr>
        <p:spPr>
          <a:xfrm>
            <a:off x="7186863" y="2779135"/>
            <a:ext cx="585537" cy="5576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379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33916B-A06F-01BC-B139-2F4A5D77F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Mono &amp; NK cells have higher dispersion</a:t>
            </a: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screen shot of a graph&#10;&#10;Description automatically generated">
            <a:extLst>
              <a:ext uri="{FF2B5EF4-FFF2-40B4-BE49-F238E27FC236}">
                <a16:creationId xmlns:a16="http://schemas.microsoft.com/office/drawing/2014/main" id="{68613B1C-5011-8D9C-AA00-7DA85F164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727840"/>
            <a:ext cx="7214616" cy="5374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8034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AF73E-8CF4-0484-581F-C869F4A15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ranking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B25AC-2DF9-3ECB-997E-319DE3C30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2525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FPR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Corncob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clr+t-test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Propeller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Dirichlet-multinomial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Sccomp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Clr+rlm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Negative binomial</a:t>
            </a:r>
          </a:p>
        </p:txBody>
      </p:sp>
    </p:spTree>
    <p:extLst>
      <p:ext uri="{BB962C8B-B14F-4D97-AF65-F5344CB8AC3E}">
        <p14:creationId xmlns:p14="http://schemas.microsoft.com/office/powerpoint/2010/main" val="264964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/>
          <p:nvPr/>
        </p:nvSpPr>
        <p:spPr>
          <a:xfrm>
            <a:off x="47033" y="1356967"/>
            <a:ext cx="6337725" cy="52024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spcBef>
                <a:spcPts val="0"/>
              </a:spcBef>
            </a:pPr>
            <a:r>
              <a:rPr lang="en"/>
              <a:t>Overview</a:t>
            </a:r>
            <a:endParaRPr/>
          </a:p>
        </p:txBody>
      </p:sp>
      <p:sp>
        <p:nvSpPr>
          <p:cNvPr id="125" name="Google Shape;125;p22"/>
          <p:cNvSpPr txBox="1"/>
          <p:nvPr/>
        </p:nvSpPr>
        <p:spPr>
          <a:xfrm>
            <a:off x="246767" y="3949534"/>
            <a:ext cx="67580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>
                <a:solidFill>
                  <a:schemeClr val="dk2"/>
                </a:solidFill>
              </a:rPr>
              <a:t>False positive test</a:t>
            </a:r>
            <a:endParaRPr sz="2400" b="1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Ideally up to 5% should be significant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246767" y="4934734"/>
            <a:ext cx="7438800" cy="172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 dirty="0">
                <a:solidFill>
                  <a:schemeClr val="dk2"/>
                </a:solidFill>
              </a:rPr>
              <a:t>Power test</a:t>
            </a:r>
            <a:endParaRPr sz="2400" b="1" dirty="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  <a:highlight>
                  <a:srgbClr val="FFFF00"/>
                </a:highlight>
              </a:rPr>
              <a:t>Removing 10%, 30%, 50% of Monocyte</a:t>
            </a:r>
            <a:endParaRPr sz="2400" dirty="0">
              <a:solidFill>
                <a:schemeClr val="dk2"/>
              </a:solidFill>
              <a:highlight>
                <a:srgbClr val="FFFF00"/>
              </a:highlight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</a:rPr>
              <a:t>Adding 50%, 75%, 100% of DC</a:t>
            </a:r>
            <a:endParaRPr sz="2400" dirty="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</a:rPr>
              <a:t>Converting 10%, 30%, 50% of NK to B</a:t>
            </a:r>
            <a:endParaRPr sz="2400" dirty="0">
              <a:solidFill>
                <a:schemeClr val="dk2"/>
              </a:solidFill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656200" y="1356968"/>
            <a:ext cx="39148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i="1">
                <a:solidFill>
                  <a:schemeClr val="dk2"/>
                </a:solidFill>
              </a:rPr>
              <a:t>Immune data (6 cell types)</a:t>
            </a:r>
            <a:endParaRPr sz="2400" i="1">
              <a:solidFill>
                <a:schemeClr val="dk2"/>
              </a:solidFill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487367" y="1972568"/>
            <a:ext cx="3914800" cy="209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>
                <a:solidFill>
                  <a:schemeClr val="dk2"/>
                </a:solidFill>
              </a:rPr>
              <a:t>19 control samples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Randomly assign half to “non-control” (n=9)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Bootstrap condition labels for robustness</a:t>
            </a:r>
            <a:endParaRPr sz="2400">
              <a:solidFill>
                <a:schemeClr val="dk2"/>
              </a:solidFill>
            </a:endParaRPr>
          </a:p>
        </p:txBody>
      </p:sp>
      <p:pic>
        <p:nvPicPr>
          <p:cNvPr id="9" name="Picture 8" descr="A graph of different cells&#10;&#10;Description automatically generated with medium confidence">
            <a:extLst>
              <a:ext uri="{FF2B5EF4-FFF2-40B4-BE49-F238E27FC236}">
                <a16:creationId xmlns:a16="http://schemas.microsoft.com/office/drawing/2014/main" id="{9266ECD9-213E-43FF-9BFD-9FE1664E1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977" y="1973305"/>
            <a:ext cx="5750023" cy="354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69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Motivation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We are interested in composition change of cell type in </a:t>
            </a:r>
            <a:r>
              <a:rPr lang="en" dirty="0" err="1"/>
              <a:t>scRNA</a:t>
            </a:r>
            <a:r>
              <a:rPr lang="en" dirty="0"/>
              <a:t>-seq</a:t>
            </a:r>
            <a:endParaRPr dirty="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2046129"/>
            <a:ext cx="10810893" cy="45552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C4D501-1B9B-D914-44CC-BF931F8EF671}"/>
              </a:ext>
            </a:extLst>
          </p:cNvPr>
          <p:cNvSpPr txBox="1"/>
          <p:nvPr/>
        </p:nvSpPr>
        <p:spPr>
          <a:xfrm>
            <a:off x="8597632" y="6488668"/>
            <a:ext cx="2763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</a:t>
            </a:r>
            <a:r>
              <a:rPr lang="en-US" dirty="0" err="1"/>
              <a:t>Luecken</a:t>
            </a:r>
            <a:r>
              <a:rPr lang="en-US" dirty="0"/>
              <a:t> and Theis, 2019)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D1A2CED-DA9B-4CCF-8215-CFC65FE71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62DFC44-A40C-4573-9230-B3EDB3EC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260019"/>
            <a:ext cx="11167447" cy="5933012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1DA708-0DDB-779F-922D-BFB51A4AA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09521"/>
            <a:ext cx="10232136" cy="1014984"/>
          </a:xfrm>
        </p:spPr>
        <p:txBody>
          <a:bodyPr>
            <a:normAutofit/>
          </a:bodyPr>
          <a:lstStyle/>
          <a:p>
            <a:r>
              <a:rPr lang="en-US" sz="4000" dirty="0"/>
              <a:t>Power test workflow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589D35-CF9F-4DE9-A792-8571A09E9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658327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A563B0A8-051A-EE29-ACF7-F251F600A5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9626746"/>
              </p:ext>
            </p:extLst>
          </p:nvPr>
        </p:nvGraphicFramePr>
        <p:xfrm>
          <a:off x="1115568" y="1673352"/>
          <a:ext cx="10232136" cy="4334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4731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77CDB9-BCA1-366E-2DB8-3CC1EF1E2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Traditional methods performed well with the deletion of abundant cell type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108E8E-F3E1-D416-9265-E4EC26A1D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1980" y="1930415"/>
            <a:ext cx="4940020" cy="494002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6D45B28-88C1-AE30-22BB-063CC7730A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50" y="1719352"/>
            <a:ext cx="6851529" cy="51386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8A8178-0843-3E9F-EB8C-4E0AEF2918BD}"/>
              </a:ext>
            </a:extLst>
          </p:cNvPr>
          <p:cNvSpPr txBox="1"/>
          <p:nvPr/>
        </p:nvSpPr>
        <p:spPr>
          <a:xfrm>
            <a:off x="1413761" y="2283014"/>
            <a:ext cx="2644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Power = 1 - FN / (TP + FN)</a:t>
            </a:r>
          </a:p>
        </p:txBody>
      </p:sp>
    </p:spTree>
    <p:extLst>
      <p:ext uri="{BB962C8B-B14F-4D97-AF65-F5344CB8AC3E}">
        <p14:creationId xmlns:p14="http://schemas.microsoft.com/office/powerpoint/2010/main" val="20325342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1B1BDFA-AAF0-97D6-E284-B536D5BD4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sccomp</a:t>
            </a: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has the most conservative estimate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3791EC-B825-9B3C-552D-89916945B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38" y="1554816"/>
            <a:ext cx="3636301" cy="36363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7AC51D-8C29-1CB1-F48E-FF71D36B0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5261" y="1573850"/>
            <a:ext cx="3496392" cy="34963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B1D4D7-2252-FB73-FA3F-F6D6FEBC05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4270" y="1580694"/>
            <a:ext cx="3496392" cy="34963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CD708A-F525-C481-BB51-CB97DAFEB141}"/>
              </a:ext>
            </a:extLst>
          </p:cNvPr>
          <p:cNvSpPr txBox="1"/>
          <p:nvPr/>
        </p:nvSpPr>
        <p:spPr>
          <a:xfrm>
            <a:off x="3069032" y="5736711"/>
            <a:ext cx="6050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795528"/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Confidence interval aggregated with </a:t>
            </a:r>
            <a:r>
              <a:rPr lang="en-US" sz="24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metafor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9710AA-D4B2-0BD6-D970-EB585D0303B5}"/>
              </a:ext>
            </a:extLst>
          </p:cNvPr>
          <p:cNvSpPr txBox="1"/>
          <p:nvPr/>
        </p:nvSpPr>
        <p:spPr>
          <a:xfrm>
            <a:off x="1811624" y="5101247"/>
            <a:ext cx="2045753" cy="3332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795528"/>
            <a:r>
              <a:rPr lang="en-US" sz="1566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10% deletion in Mono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A69491-7EF5-A2FC-E9A8-E59D8BDFA539}"/>
              </a:ext>
            </a:extLst>
          </p:cNvPr>
          <p:cNvSpPr txBox="1"/>
          <p:nvPr/>
        </p:nvSpPr>
        <p:spPr>
          <a:xfrm>
            <a:off x="5417419" y="5117502"/>
            <a:ext cx="2045753" cy="3332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795528"/>
            <a:r>
              <a:rPr lang="en-US" sz="156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30% deletion in Mono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56BF2D-D1D5-4147-616A-326230C66D5E}"/>
              </a:ext>
            </a:extLst>
          </p:cNvPr>
          <p:cNvSpPr txBox="1"/>
          <p:nvPr/>
        </p:nvSpPr>
        <p:spPr>
          <a:xfrm>
            <a:off x="9023214" y="5081870"/>
            <a:ext cx="2045753" cy="3332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795528"/>
            <a:r>
              <a:rPr lang="en-US" sz="156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50% deletion in Mono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370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3DAE555D-1433-C850-99DC-55F8E0A34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Most methods are specific to true changes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C258C8-F38B-B1DF-DA8B-927FC73CC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444" y="1517399"/>
            <a:ext cx="4961060" cy="49610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F261B3-D50B-33BD-5FBE-8D934E1AF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565" y="1459529"/>
            <a:ext cx="5018930" cy="501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09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/>
          <p:nvPr/>
        </p:nvSpPr>
        <p:spPr>
          <a:xfrm>
            <a:off x="47033" y="1356967"/>
            <a:ext cx="6273556" cy="52024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spcBef>
                <a:spcPts val="0"/>
              </a:spcBef>
            </a:pPr>
            <a:r>
              <a:rPr lang="en"/>
              <a:t>Overview</a:t>
            </a:r>
            <a:endParaRPr/>
          </a:p>
        </p:txBody>
      </p:sp>
      <p:sp>
        <p:nvSpPr>
          <p:cNvPr id="125" name="Google Shape;125;p22"/>
          <p:cNvSpPr txBox="1"/>
          <p:nvPr/>
        </p:nvSpPr>
        <p:spPr>
          <a:xfrm>
            <a:off x="246767" y="3949534"/>
            <a:ext cx="67580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>
                <a:solidFill>
                  <a:schemeClr val="dk2"/>
                </a:solidFill>
              </a:rPr>
              <a:t>False positive test</a:t>
            </a:r>
            <a:endParaRPr sz="2400" b="1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Ideally up to 5% should be significant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246767" y="4934734"/>
            <a:ext cx="7438800" cy="172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 dirty="0">
                <a:solidFill>
                  <a:schemeClr val="dk2"/>
                </a:solidFill>
              </a:rPr>
              <a:t>Power test</a:t>
            </a:r>
            <a:endParaRPr sz="2400" b="1" dirty="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</a:rPr>
              <a:t>Removing 10%, 30%, 50% of Monocyte</a:t>
            </a:r>
            <a:endParaRPr sz="2400" dirty="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  <a:highlight>
                  <a:srgbClr val="FFFF00"/>
                </a:highlight>
              </a:rPr>
              <a:t>Adding 50%, 75%, 100% of DC</a:t>
            </a:r>
            <a:endParaRPr sz="2400" dirty="0">
              <a:solidFill>
                <a:schemeClr val="dk2"/>
              </a:solidFill>
              <a:highlight>
                <a:srgbClr val="FFFF00"/>
              </a:highlight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</a:rPr>
              <a:t>Converting 10%, 30%, 50% of NK to B</a:t>
            </a:r>
            <a:endParaRPr sz="2400" dirty="0">
              <a:solidFill>
                <a:schemeClr val="dk2"/>
              </a:solidFill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656200" y="1356968"/>
            <a:ext cx="39148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i="1">
                <a:solidFill>
                  <a:schemeClr val="dk2"/>
                </a:solidFill>
              </a:rPr>
              <a:t>Immune data (6 cell types)</a:t>
            </a:r>
            <a:endParaRPr sz="2400" i="1">
              <a:solidFill>
                <a:schemeClr val="dk2"/>
              </a:solidFill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487367" y="1972568"/>
            <a:ext cx="3914800" cy="209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>
                <a:solidFill>
                  <a:schemeClr val="dk2"/>
                </a:solidFill>
              </a:rPr>
              <a:t>19 control samples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Randomly assign half to “non-control” (n=9)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Bootstrap condition labels for robustness</a:t>
            </a:r>
            <a:endParaRPr sz="2400">
              <a:solidFill>
                <a:schemeClr val="dk2"/>
              </a:solidFill>
            </a:endParaRPr>
          </a:p>
        </p:txBody>
      </p:sp>
      <p:pic>
        <p:nvPicPr>
          <p:cNvPr id="3" name="Picture 2" descr="A graph of different types of cells&#10;&#10;Description automatically generated">
            <a:extLst>
              <a:ext uri="{FF2B5EF4-FFF2-40B4-BE49-F238E27FC236}">
                <a16:creationId xmlns:a16="http://schemas.microsoft.com/office/drawing/2014/main" id="{1C3C3DD0-6239-9468-6186-FCF900020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422" y="1923266"/>
            <a:ext cx="5701041" cy="3516876"/>
          </a:xfrm>
          <a:prstGeom prst="rect">
            <a:avLst/>
          </a:prstGeom>
        </p:spPr>
      </p:pic>
      <p:pic>
        <p:nvPicPr>
          <p:cNvPr id="5" name="Picture 4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0A7239A4-6ADF-A819-2DD5-65E5D1199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9421" y="1972481"/>
            <a:ext cx="5701041" cy="351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441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77CDB9-BCA1-366E-2DB8-3CC1EF1E2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Dirichlet-multinomial performed poorly on addition of rare cell type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A130FB7-6DF3-5BB1-2EF6-C3B0000A6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49" y="1702204"/>
            <a:ext cx="6874393" cy="51557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659DC8-F697-155A-8687-959CEBD317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325" y="1957372"/>
            <a:ext cx="4827475" cy="482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705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C6C4905-D6DF-4000-90F4-52E0A335C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/>
              <a:t>Bayesian methods performed poorly with effect estimates</a:t>
            </a: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79089E-DFCF-F5E2-162D-844116DE1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248" y="1531282"/>
            <a:ext cx="3497983" cy="34979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32FDCC-0060-3E35-0A97-EDB1605E14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241" y="1515426"/>
            <a:ext cx="3601624" cy="36016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B476547-51E2-0509-13A4-AEFD8CE861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8760" y="1531282"/>
            <a:ext cx="3497982" cy="34979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E5B282-52C9-DA34-C6BE-19A1E58DD378}"/>
              </a:ext>
            </a:extLst>
          </p:cNvPr>
          <p:cNvSpPr txBox="1"/>
          <p:nvPr/>
        </p:nvSpPr>
        <p:spPr>
          <a:xfrm>
            <a:off x="3069032" y="5688716"/>
            <a:ext cx="6050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788579"/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Confidence interval aggregated with </a:t>
            </a:r>
            <a:r>
              <a:rPr lang="en-US" sz="24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metafor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B092BD-73F4-F467-4190-6934699B0DE5}"/>
              </a:ext>
            </a:extLst>
          </p:cNvPr>
          <p:cNvSpPr txBox="1"/>
          <p:nvPr/>
        </p:nvSpPr>
        <p:spPr>
          <a:xfrm>
            <a:off x="2144484" y="5032249"/>
            <a:ext cx="1849096" cy="3311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788579"/>
            <a:r>
              <a:rPr lang="en-US" sz="1552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50% increase in DC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88CB4F-4820-E11F-A6B4-762843A342AA}"/>
              </a:ext>
            </a:extLst>
          </p:cNvPr>
          <p:cNvSpPr txBox="1"/>
          <p:nvPr/>
        </p:nvSpPr>
        <p:spPr>
          <a:xfrm>
            <a:off x="5531225" y="5117050"/>
            <a:ext cx="1849096" cy="3311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788579"/>
            <a:r>
              <a:rPr lang="en-US" sz="1552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75% increase in DC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9CD748-2BD9-13B7-26A6-55EAFD720D4F}"/>
              </a:ext>
            </a:extLst>
          </p:cNvPr>
          <p:cNvSpPr txBox="1"/>
          <p:nvPr/>
        </p:nvSpPr>
        <p:spPr>
          <a:xfrm>
            <a:off x="9321607" y="5032249"/>
            <a:ext cx="1954894" cy="3311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788579"/>
            <a:r>
              <a:rPr lang="en-US" sz="1552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100% increase in DC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126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647C32-9446-5A5B-43CF-C5019AD6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 err="1"/>
              <a:t>sccomp</a:t>
            </a:r>
            <a:r>
              <a:rPr lang="en-US" sz="4800" dirty="0"/>
              <a:t> had the most “off-target” effect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62578D-00DF-73FB-E0A5-CDDFBDF89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0791" y="1881003"/>
            <a:ext cx="4927730" cy="49277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DE6838-69BB-9026-5B56-1781F3527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81" y="1881003"/>
            <a:ext cx="4927730" cy="492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2524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/>
          <p:nvPr/>
        </p:nvSpPr>
        <p:spPr>
          <a:xfrm>
            <a:off x="47033" y="1356967"/>
            <a:ext cx="6225430" cy="52024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spcBef>
                <a:spcPts val="0"/>
              </a:spcBef>
            </a:pPr>
            <a:r>
              <a:rPr lang="en"/>
              <a:t>Overview</a:t>
            </a:r>
            <a:endParaRPr/>
          </a:p>
        </p:txBody>
      </p:sp>
      <p:sp>
        <p:nvSpPr>
          <p:cNvPr id="125" name="Google Shape;125;p22"/>
          <p:cNvSpPr txBox="1"/>
          <p:nvPr/>
        </p:nvSpPr>
        <p:spPr>
          <a:xfrm>
            <a:off x="246767" y="3949534"/>
            <a:ext cx="67580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>
                <a:solidFill>
                  <a:schemeClr val="dk2"/>
                </a:solidFill>
              </a:rPr>
              <a:t>False positive test</a:t>
            </a:r>
            <a:endParaRPr sz="2400" b="1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Ideally up to 5% should be significant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246767" y="4934734"/>
            <a:ext cx="7438800" cy="172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 dirty="0">
                <a:solidFill>
                  <a:schemeClr val="dk2"/>
                </a:solidFill>
              </a:rPr>
              <a:t>Power test</a:t>
            </a:r>
            <a:endParaRPr sz="2400" b="1" dirty="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</a:rPr>
              <a:t>Removing 10%, 30%, 50% of Monocyte</a:t>
            </a:r>
            <a:endParaRPr sz="2400" dirty="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</a:rPr>
              <a:t>Adding 50%, 75%, 100% of DC</a:t>
            </a:r>
            <a:endParaRPr sz="2400" dirty="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  <a:highlight>
                  <a:srgbClr val="FFFF00"/>
                </a:highlight>
              </a:rPr>
              <a:t>Converting 10%, 30%, 50% of NK to B</a:t>
            </a:r>
            <a:endParaRPr sz="2400" dirty="0">
              <a:solidFill>
                <a:schemeClr val="dk2"/>
              </a:solidFill>
              <a:highlight>
                <a:srgbClr val="FFFF00"/>
              </a:highlight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656200" y="1356968"/>
            <a:ext cx="39148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i="1">
                <a:solidFill>
                  <a:schemeClr val="dk2"/>
                </a:solidFill>
              </a:rPr>
              <a:t>Immune data (6 cell types)</a:t>
            </a:r>
            <a:endParaRPr sz="2400" i="1">
              <a:solidFill>
                <a:schemeClr val="dk2"/>
              </a:solidFill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487367" y="1972568"/>
            <a:ext cx="3914800" cy="209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>
                <a:solidFill>
                  <a:schemeClr val="dk2"/>
                </a:solidFill>
              </a:rPr>
              <a:t>19 control samples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Randomly assign half to “non-control” (n=9)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Bootstrap condition labels for robustness</a:t>
            </a:r>
            <a:endParaRPr sz="2400">
              <a:solidFill>
                <a:schemeClr val="dk2"/>
              </a:solidFill>
            </a:endParaRPr>
          </a:p>
        </p:txBody>
      </p:sp>
      <p:pic>
        <p:nvPicPr>
          <p:cNvPr id="3" name="Picture 2" descr="A graph of different cells&#10;&#10;Description automatically generated with medium confidence">
            <a:extLst>
              <a:ext uri="{FF2B5EF4-FFF2-40B4-BE49-F238E27FC236}">
                <a16:creationId xmlns:a16="http://schemas.microsoft.com/office/drawing/2014/main" id="{22461FCF-3B0F-B4E2-B2B2-B2D6EC22F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002" y="2127570"/>
            <a:ext cx="5906998" cy="364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6816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9EC5A-A432-4F77-FF1D-31D2C18E2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NK </a:t>
            </a:r>
            <a:r>
              <a:rPr lang="en-US" dirty="0">
                <a:sym typeface="Wingdings" pitchFamily="2" charset="2"/>
              </a:rPr>
              <a:t> B to simulate developmental change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CE66D2B-E2C7-61F3-1FE2-9D0E59C42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779" y="1735611"/>
            <a:ext cx="6561221" cy="49209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ABC709-A334-2CB8-5743-14A6222389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95" y="1339516"/>
            <a:ext cx="5518484" cy="551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248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6564E5-7E4E-1E67-CEE3-EB74A447F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66167"/>
            <a:ext cx="6096000" cy="6096000"/>
          </a:xfrm>
          <a:prstGeom prst="rect">
            <a:avLst/>
          </a:prstGeom>
        </p:spPr>
      </p:pic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CA"/>
              <a:t>Problem of compositionality</a:t>
            </a:r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7112542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10000"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CA" b="1" dirty="0">
                <a:solidFill>
                  <a:srgbClr val="7F7F7F"/>
                </a:solidFill>
              </a:rPr>
              <a:t>Compositionality</a:t>
            </a:r>
            <a:r>
              <a:rPr lang="en-CA" dirty="0">
                <a:solidFill>
                  <a:srgbClr val="7F7F7F"/>
                </a:solidFill>
              </a:rPr>
              <a:t>: group proportions sum to one and are negatively correlated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CA" dirty="0">
                <a:solidFill>
                  <a:srgbClr val="7F7F7F"/>
                </a:solidFill>
              </a:rPr>
              <a:t>	Samples are dependent on each other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CA" dirty="0">
                <a:solidFill>
                  <a:srgbClr val="7F7F7F"/>
                </a:solidFill>
              </a:rPr>
              <a:t>	Univariate tests are not sufficient </a:t>
            </a:r>
          </a:p>
          <a:p>
            <a:pPr marL="0" indent="0">
              <a:spcBef>
                <a:spcPts val="1600"/>
              </a:spcBef>
              <a:buClr>
                <a:schemeClr val="dk1"/>
              </a:buClr>
              <a:buSzPts val="1100"/>
              <a:buNone/>
            </a:pPr>
            <a:r>
              <a:rPr lang="en-CA" dirty="0">
                <a:solidFill>
                  <a:srgbClr val="7F7F7F"/>
                </a:solidFill>
              </a:rPr>
              <a:t>Counts (relative counts): impossible to capture ALL cells</a:t>
            </a:r>
          </a:p>
          <a:p>
            <a:pPr marL="0" indent="0">
              <a:spcBef>
                <a:spcPts val="1600"/>
              </a:spcBef>
              <a:buClr>
                <a:schemeClr val="dk1"/>
              </a:buClr>
              <a:buSzPts val="1100"/>
              <a:buNone/>
            </a:pPr>
            <a:r>
              <a:rPr lang="en-CA" dirty="0">
                <a:solidFill>
                  <a:srgbClr val="7F7F7F"/>
                </a:solidFill>
              </a:rPr>
              <a:t>	“constant sum constraint”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CA" dirty="0">
                <a:solidFill>
                  <a:srgbClr val="7F7F7F"/>
                </a:solidFill>
              </a:rPr>
              <a:t>Low replicates (cost is high): decreased statistical power</a:t>
            </a:r>
            <a:endParaRPr lang="en-CA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E495E9-1F99-B8E7-DA3E-A55A409CA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All methods performed poorly on transient change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603098-4E93-4754-3CBA-D1ACAE13E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616" y="1915663"/>
            <a:ext cx="4895645" cy="48956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633463-EA7F-7E2F-1694-98B3F602C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7741" y="1915663"/>
            <a:ext cx="4895645" cy="489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6392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AF73E-8CF4-0484-581F-C869F4A15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ranking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B25AC-2DF9-3ECB-997E-319DE3C30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2525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FPR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Corncob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clr+t-test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Propeller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Dirichlet-multinomial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Sccomp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Clr+rlm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Negative binomial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1F8D36A-48AB-CC2A-E315-3124A367A817}"/>
              </a:ext>
            </a:extLst>
          </p:cNvPr>
          <p:cNvSpPr txBox="1">
            <a:spLocks/>
          </p:cNvSpPr>
          <p:nvPr/>
        </p:nvSpPr>
        <p:spPr>
          <a:xfrm>
            <a:off x="4752473" y="1825625"/>
            <a:ext cx="35252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Power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Negative binomial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</a:t>
            </a:r>
            <a:r>
              <a:rPr lang="en-US" dirty="0"/>
              <a:t> + </a:t>
            </a:r>
            <a:r>
              <a:rPr lang="en-US" dirty="0" err="1"/>
              <a:t>rlm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</a:t>
            </a:r>
            <a:r>
              <a:rPr lang="en-US" dirty="0"/>
              <a:t> + t-test (tied)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Sccomp</a:t>
            </a:r>
            <a:r>
              <a:rPr lang="en-US" dirty="0"/>
              <a:t> (tied)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Propeller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Dirichlet-multinomial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corncob</a:t>
            </a:r>
          </a:p>
        </p:txBody>
      </p:sp>
    </p:spTree>
    <p:extLst>
      <p:ext uri="{BB962C8B-B14F-4D97-AF65-F5344CB8AC3E}">
        <p14:creationId xmlns:p14="http://schemas.microsoft.com/office/powerpoint/2010/main" val="32720590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/>
          <p:nvPr/>
        </p:nvSpPr>
        <p:spPr>
          <a:xfrm>
            <a:off x="47033" y="1356967"/>
            <a:ext cx="7638400" cy="52024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spcBef>
                <a:spcPts val="0"/>
              </a:spcBef>
            </a:pPr>
            <a:r>
              <a:rPr lang="en"/>
              <a:t>Overview</a:t>
            </a:r>
            <a:endParaRPr/>
          </a:p>
        </p:txBody>
      </p:sp>
      <p:sp>
        <p:nvSpPr>
          <p:cNvPr id="135" name="Google Shape;135;p23"/>
          <p:cNvSpPr txBox="1"/>
          <p:nvPr/>
        </p:nvSpPr>
        <p:spPr>
          <a:xfrm>
            <a:off x="246767" y="3949534"/>
            <a:ext cx="67580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>
                <a:solidFill>
                  <a:schemeClr val="dk2"/>
                </a:solidFill>
              </a:rPr>
              <a:t>False positive test</a:t>
            </a:r>
            <a:endParaRPr sz="2400" b="1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Ideally up to 5% should be significant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246767" y="4934734"/>
            <a:ext cx="7438800" cy="172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>
                <a:solidFill>
                  <a:schemeClr val="dk2"/>
                </a:solidFill>
              </a:rPr>
              <a:t>Power test</a:t>
            </a:r>
            <a:endParaRPr sz="2400" b="1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Removing 10%, 30%, 50% of Monocyte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Adding 50%, 75%, 100% of DC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Converting 10%, 30%, 50% of NK to B</a:t>
            </a:r>
            <a:endParaRPr sz="2400">
              <a:solidFill>
                <a:schemeClr val="dk2"/>
              </a:solidFill>
            </a:endParaRPr>
          </a:p>
        </p:txBody>
      </p:sp>
      <p:grpSp>
        <p:nvGrpSpPr>
          <p:cNvPr id="137" name="Google Shape;137;p23"/>
          <p:cNvGrpSpPr/>
          <p:nvPr/>
        </p:nvGrpSpPr>
        <p:grpSpPr>
          <a:xfrm>
            <a:off x="7815633" y="1356967"/>
            <a:ext cx="4459400" cy="5202400"/>
            <a:chOff x="5764175" y="1017800"/>
            <a:chExt cx="3344550" cy="3901800"/>
          </a:xfrm>
        </p:grpSpPr>
        <p:sp>
          <p:nvSpPr>
            <p:cNvPr id="138" name="Google Shape;138;p23"/>
            <p:cNvSpPr/>
            <p:nvPr/>
          </p:nvSpPr>
          <p:spPr>
            <a:xfrm>
              <a:off x="5764175" y="1017800"/>
              <a:ext cx="3253200" cy="3901800"/>
            </a:xfrm>
            <a:prstGeom prst="roundRect">
              <a:avLst>
                <a:gd name="adj" fmla="val 16667"/>
              </a:avLst>
            </a:prstGeom>
            <a:solidFill>
              <a:srgbClr val="B6D7A8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endParaRPr sz="2400"/>
            </a:p>
          </p:txBody>
        </p:sp>
        <p:sp>
          <p:nvSpPr>
            <p:cNvPr id="139" name="Google Shape;139;p23"/>
            <p:cNvSpPr txBox="1"/>
            <p:nvPr/>
          </p:nvSpPr>
          <p:spPr>
            <a:xfrm>
              <a:off x="5946875" y="2006000"/>
              <a:ext cx="3070500" cy="12926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spAutoFit/>
            </a:bodyPr>
            <a:lstStyle/>
            <a:p>
              <a:r>
                <a:rPr lang="en" sz="2400" b="1" dirty="0">
                  <a:solidFill>
                    <a:schemeClr val="dk2"/>
                  </a:solidFill>
                  <a:highlight>
                    <a:srgbClr val="FFFF00"/>
                  </a:highlight>
                </a:rPr>
                <a:t>Agreement with literature</a:t>
              </a:r>
              <a:endParaRPr sz="2400" b="1" dirty="0">
                <a:solidFill>
                  <a:schemeClr val="dk2"/>
                </a:solidFill>
                <a:highlight>
                  <a:srgbClr val="FFFF00"/>
                </a:highlight>
              </a:endParaRPr>
            </a:p>
            <a:p>
              <a:pPr marL="609585" indent="-457189">
                <a:buClr>
                  <a:schemeClr val="dk2"/>
                </a:buClr>
                <a:buSzPts val="1800"/>
                <a:buChar char="-"/>
              </a:pPr>
              <a:r>
                <a:rPr lang="en" sz="2400" dirty="0">
                  <a:solidFill>
                    <a:schemeClr val="dk2"/>
                  </a:solidFill>
                  <a:highlight>
                    <a:srgbClr val="FFFF00"/>
                  </a:highlight>
                </a:rPr>
                <a:t>See if methods agree with the compositional change reported</a:t>
              </a:r>
              <a:endParaRPr sz="2400" dirty="0">
                <a:solidFill>
                  <a:schemeClr val="dk2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41" name="Google Shape;141;p23"/>
            <p:cNvSpPr txBox="1"/>
            <p:nvPr/>
          </p:nvSpPr>
          <p:spPr>
            <a:xfrm>
              <a:off x="5855525" y="1142250"/>
              <a:ext cx="3253200" cy="10156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spAutoFit/>
            </a:bodyPr>
            <a:lstStyle/>
            <a:p>
              <a:r>
                <a:rPr lang="en" sz="2400" i="1">
                  <a:solidFill>
                    <a:schemeClr val="dk2"/>
                  </a:solidFill>
                </a:rPr>
                <a:t>COVID19 data (18 cell types)</a:t>
              </a:r>
              <a:endParaRPr sz="2400" i="1">
                <a:solidFill>
                  <a:schemeClr val="dk2"/>
                </a:solidFill>
              </a:endParaRPr>
            </a:p>
            <a:p>
              <a:pPr marL="609585" indent="-457189">
                <a:buClr>
                  <a:schemeClr val="dk2"/>
                </a:buClr>
                <a:buSzPts val="1800"/>
                <a:buChar char="-"/>
              </a:pPr>
              <a:r>
                <a:rPr lang="en" sz="2400">
                  <a:solidFill>
                    <a:schemeClr val="dk2"/>
                  </a:solidFill>
                </a:rPr>
                <a:t>Zero imputed with multRepl </a:t>
              </a:r>
              <a:endParaRPr sz="2400">
                <a:solidFill>
                  <a:schemeClr val="dk2"/>
                </a:solidFill>
              </a:endParaRPr>
            </a:p>
          </p:txBody>
        </p:sp>
      </p:grpSp>
      <p:sp>
        <p:nvSpPr>
          <p:cNvPr id="142" name="Google Shape;142;p23"/>
          <p:cNvSpPr txBox="1"/>
          <p:nvPr/>
        </p:nvSpPr>
        <p:spPr>
          <a:xfrm>
            <a:off x="656200" y="1356968"/>
            <a:ext cx="39148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i="1">
                <a:solidFill>
                  <a:schemeClr val="dk2"/>
                </a:solidFill>
              </a:rPr>
              <a:t>Immune data (6 cell types)</a:t>
            </a:r>
            <a:endParaRPr sz="2400" i="1">
              <a:solidFill>
                <a:schemeClr val="dk2"/>
              </a:solidFill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487367" y="1972568"/>
            <a:ext cx="3914800" cy="209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dirty="0">
                <a:solidFill>
                  <a:schemeClr val="dk2"/>
                </a:solidFill>
              </a:rPr>
              <a:t>19 control samples</a:t>
            </a:r>
            <a:endParaRPr sz="2400" dirty="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</a:rPr>
              <a:t>Randomly assign half to “non-control” (n=9)</a:t>
            </a:r>
            <a:endParaRPr sz="2400" dirty="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</a:rPr>
              <a:t>Bootstrap condition labels for robustness</a:t>
            </a:r>
            <a:endParaRPr sz="24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COVID Data</a:t>
            </a:r>
            <a:endParaRPr dirty="0"/>
          </a:p>
        </p:txBody>
      </p:sp>
      <p:sp>
        <p:nvSpPr>
          <p:cNvPr id="156" name="Google Shape;156;p2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3831600" cy="517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400" dirty="0"/>
              <a:t>Impaired local intrinsic immunity to SARS-CoV-2 infection in severe COVID-19 (Ziegler et al, Cell 2021)</a:t>
            </a:r>
            <a:endParaRPr sz="2400" dirty="0"/>
          </a:p>
          <a:p>
            <a:pPr marL="0" indent="0">
              <a:spcBef>
                <a:spcPts val="1600"/>
              </a:spcBef>
              <a:buNone/>
            </a:pPr>
            <a:r>
              <a:rPr lang="en" sz="2400" dirty="0"/>
              <a:t>18 cell types</a:t>
            </a:r>
            <a:endParaRPr sz="2400" dirty="0"/>
          </a:p>
          <a:p>
            <a:pPr>
              <a:spcBef>
                <a:spcPts val="1600"/>
              </a:spcBef>
            </a:pPr>
            <a:r>
              <a:rPr lang="en" sz="2400" dirty="0"/>
              <a:t>Reduced to 16 due to missing zeros</a:t>
            </a:r>
            <a:endParaRPr sz="2400" dirty="0"/>
          </a:p>
          <a:p>
            <a:r>
              <a:rPr lang="en" sz="2400" i="1" dirty="0"/>
              <a:t>Multiplicative simple replacement </a:t>
            </a:r>
            <a:r>
              <a:rPr lang="en" sz="2400" dirty="0"/>
              <a:t>preserves compositionality</a:t>
            </a:r>
            <a:endParaRPr sz="2400" dirty="0"/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7134" y="1951767"/>
            <a:ext cx="7944865" cy="490623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5"/>
          <p:cNvSpPr txBox="1">
            <a:spLocks noGrp="1"/>
          </p:cNvSpPr>
          <p:nvPr>
            <p:ph type="body" idx="1"/>
          </p:nvPr>
        </p:nvSpPr>
        <p:spPr>
          <a:xfrm>
            <a:off x="4247100" y="1341300"/>
            <a:ext cx="7944800" cy="517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 algn="ctr">
              <a:spcAft>
                <a:spcPts val="1600"/>
              </a:spcAft>
              <a:buNone/>
            </a:pPr>
            <a:r>
              <a:rPr lang="en" dirty="0"/>
              <a:t>36 samples: 15 controls &amp; 21 COVIDs</a:t>
            </a:r>
            <a:endParaRPr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C23130-656D-0C2B-C4C2-3701A06FA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267437" cy="1719072"/>
          </a:xfrm>
        </p:spPr>
        <p:txBody>
          <a:bodyPr anchor="b">
            <a:normAutofit fontScale="90000"/>
          </a:bodyPr>
          <a:lstStyle/>
          <a:p>
            <a:r>
              <a:rPr lang="en-US" sz="3600" dirty="0"/>
              <a:t>All methods had high concordance with the paper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7">
            <a:extLst>
              <a:ext uri="{FF2B5EF4-FFF2-40B4-BE49-F238E27FC236}">
                <a16:creationId xmlns:a16="http://schemas.microsoft.com/office/drawing/2014/main" id="{7EB9E25C-8208-5EC7-C0B6-61AF7D70F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255095" cy="3410712"/>
          </a:xfrm>
        </p:spPr>
        <p:txBody>
          <a:bodyPr anchor="t">
            <a:normAutofit/>
          </a:bodyPr>
          <a:lstStyle/>
          <a:p>
            <a:r>
              <a:rPr lang="en-US" sz="1800" dirty="0"/>
              <a:t>All 7 methods detected proportion changes for </a:t>
            </a:r>
            <a:r>
              <a:rPr lang="en-US" sz="1800" b="1" dirty="0"/>
              <a:t>ciliated </a:t>
            </a:r>
            <a:r>
              <a:rPr lang="en-US" sz="1800" dirty="0"/>
              <a:t>&amp; </a:t>
            </a:r>
            <a:r>
              <a:rPr lang="en-US" sz="1800" b="1" dirty="0"/>
              <a:t>secretory cells</a:t>
            </a:r>
          </a:p>
          <a:p>
            <a:r>
              <a:rPr lang="en-US" sz="1800" dirty="0"/>
              <a:t>Most methods detected proportion changes for </a:t>
            </a:r>
            <a:r>
              <a:rPr lang="en-US" sz="1800" b="1" dirty="0" err="1"/>
              <a:t>Deuterosomal</a:t>
            </a:r>
            <a:r>
              <a:rPr lang="en-US" sz="1800" b="1" dirty="0"/>
              <a:t> cells </a:t>
            </a:r>
            <a:r>
              <a:rPr lang="en-US" sz="1800" dirty="0"/>
              <a:t>&amp;</a:t>
            </a:r>
            <a:r>
              <a:rPr lang="en-US" sz="1800" b="1" dirty="0"/>
              <a:t> Macrophages</a:t>
            </a:r>
          </a:p>
          <a:p>
            <a:r>
              <a:rPr lang="en-US" sz="1800" dirty="0"/>
              <a:t>An increase in </a:t>
            </a:r>
            <a:r>
              <a:rPr lang="en-US" sz="1800" b="1" dirty="0"/>
              <a:t>secretory cells </a:t>
            </a:r>
            <a:r>
              <a:rPr lang="en-US" sz="1800" dirty="0"/>
              <a:t>verified with flow cytometry (</a:t>
            </a:r>
            <a:r>
              <a:rPr lang="en" sz="1800" dirty="0"/>
              <a:t>Ziegler et al. 2021)</a:t>
            </a:r>
            <a:r>
              <a:rPr lang="en-US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F21CB3-D84E-697C-7CAD-2A73B9FB3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6644" y="320040"/>
            <a:ext cx="7772400" cy="621792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0F3B9AB-A630-CFBC-DEFE-B57EC630802E}"/>
              </a:ext>
            </a:extLst>
          </p:cNvPr>
          <p:cNvSpPr/>
          <p:nvPr/>
        </p:nvSpPr>
        <p:spPr>
          <a:xfrm>
            <a:off x="7106653" y="1835819"/>
            <a:ext cx="1491916" cy="1475874"/>
          </a:xfrm>
          <a:prstGeom prst="rect">
            <a:avLst/>
          </a:prstGeom>
          <a:solidFill>
            <a:schemeClr val="accent1">
              <a:alpha val="50458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ED661D-4650-9F2B-7356-3D6426350927}"/>
              </a:ext>
            </a:extLst>
          </p:cNvPr>
          <p:cNvSpPr/>
          <p:nvPr/>
        </p:nvSpPr>
        <p:spPr>
          <a:xfrm>
            <a:off x="5484431" y="1854107"/>
            <a:ext cx="1491916" cy="1475874"/>
          </a:xfrm>
          <a:prstGeom prst="rect">
            <a:avLst/>
          </a:prstGeom>
          <a:solidFill>
            <a:schemeClr val="accent1">
              <a:alpha val="50458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04A5FB-EF10-7FB7-4C6D-BFBB2B2C1299}"/>
              </a:ext>
            </a:extLst>
          </p:cNvPr>
          <p:cNvSpPr/>
          <p:nvPr/>
        </p:nvSpPr>
        <p:spPr>
          <a:xfrm>
            <a:off x="7106653" y="4742046"/>
            <a:ext cx="1491916" cy="1475874"/>
          </a:xfrm>
          <a:prstGeom prst="rect">
            <a:avLst/>
          </a:prstGeom>
          <a:solidFill>
            <a:schemeClr val="accent1">
              <a:alpha val="50458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E030C4-13C6-8302-FEF4-B434A610248E}"/>
              </a:ext>
            </a:extLst>
          </p:cNvPr>
          <p:cNvSpPr/>
          <p:nvPr/>
        </p:nvSpPr>
        <p:spPr>
          <a:xfrm>
            <a:off x="8701737" y="378233"/>
            <a:ext cx="1491916" cy="1475874"/>
          </a:xfrm>
          <a:prstGeom prst="rect">
            <a:avLst/>
          </a:prstGeom>
          <a:solidFill>
            <a:schemeClr val="accent1">
              <a:alpha val="50458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9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6C330D-7D4B-EBFE-7AAD-E97FA3EC7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2800" dirty="0"/>
              <a:t>Selection of reference cell type can mask true changes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A0B08C4-23FC-311B-FEF6-75B228B04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4703064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Dirichlet-multinomial regression (brms, </a:t>
            </a:r>
            <a:r>
              <a:rPr lang="en-US" sz="2200" dirty="0" err="1"/>
              <a:t>scCODA</a:t>
            </a:r>
            <a:r>
              <a:rPr lang="en-US" sz="2200" dirty="0"/>
              <a:t>) requires choosing a reference cell type</a:t>
            </a:r>
          </a:p>
          <a:p>
            <a:r>
              <a:rPr lang="en-US" sz="2200" dirty="0"/>
              <a:t>Reference cell type should be unchanged and abundant </a:t>
            </a:r>
          </a:p>
          <a:p>
            <a:pPr lvl="1"/>
            <a:r>
              <a:rPr lang="en-US" sz="1800" dirty="0"/>
              <a:t>Dispersion in abundance</a:t>
            </a:r>
          </a:p>
          <a:p>
            <a:pPr lvl="1"/>
            <a:r>
              <a:rPr lang="en-US" sz="1800" dirty="0"/>
              <a:t>Iterate through all cell types</a:t>
            </a:r>
          </a:p>
        </p:txBody>
      </p:sp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FD8F90FC-EBBF-1D9A-1815-62570C5EF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1828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5333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D0DCF1-6852-7B59-8512-0F7810D2B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/>
              <a:t>Highly dispersed cell types are likely to be changing composition</a:t>
            </a: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A screen shot of a graph&#10;&#10;Description automatically generated">
            <a:extLst>
              <a:ext uri="{FF2B5EF4-FFF2-40B4-BE49-F238E27FC236}">
                <a16:creationId xmlns:a16="http://schemas.microsoft.com/office/drawing/2014/main" id="{1441B992-EF14-59BE-DD6E-BB39A45B6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727840"/>
            <a:ext cx="7214616" cy="5374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70454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/>
          <p:nvPr/>
        </p:nvSpPr>
        <p:spPr>
          <a:xfrm>
            <a:off x="47033" y="1356967"/>
            <a:ext cx="7638400" cy="52024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spcBef>
                <a:spcPts val="0"/>
              </a:spcBef>
            </a:pPr>
            <a:r>
              <a:rPr lang="en"/>
              <a:t>Overview</a:t>
            </a:r>
            <a:endParaRPr/>
          </a:p>
        </p:txBody>
      </p:sp>
      <p:sp>
        <p:nvSpPr>
          <p:cNvPr id="135" name="Google Shape;135;p23"/>
          <p:cNvSpPr txBox="1"/>
          <p:nvPr/>
        </p:nvSpPr>
        <p:spPr>
          <a:xfrm>
            <a:off x="246767" y="3949534"/>
            <a:ext cx="67580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>
                <a:solidFill>
                  <a:schemeClr val="dk2"/>
                </a:solidFill>
              </a:rPr>
              <a:t>False positive test</a:t>
            </a:r>
            <a:endParaRPr sz="2400" b="1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Ideally up to 5% should be significant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246767" y="4934734"/>
            <a:ext cx="7438800" cy="172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b="1">
                <a:solidFill>
                  <a:schemeClr val="dk2"/>
                </a:solidFill>
              </a:rPr>
              <a:t>Power test</a:t>
            </a:r>
            <a:endParaRPr sz="2400" b="1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Removing 10%, 30%, 50% of Monocyte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Adding 50%, 75%, 100% of DC</a:t>
            </a:r>
            <a:endParaRPr sz="240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>
                <a:solidFill>
                  <a:schemeClr val="dk2"/>
                </a:solidFill>
              </a:rPr>
              <a:t>Converting 10%, 30%, 50% of NK to B</a:t>
            </a:r>
            <a:endParaRPr sz="2400">
              <a:solidFill>
                <a:schemeClr val="dk2"/>
              </a:solidFill>
            </a:endParaRPr>
          </a:p>
        </p:txBody>
      </p:sp>
      <p:grpSp>
        <p:nvGrpSpPr>
          <p:cNvPr id="137" name="Google Shape;137;p23"/>
          <p:cNvGrpSpPr/>
          <p:nvPr/>
        </p:nvGrpSpPr>
        <p:grpSpPr>
          <a:xfrm>
            <a:off x="7815633" y="1356967"/>
            <a:ext cx="4459400" cy="5202400"/>
            <a:chOff x="5764175" y="1017800"/>
            <a:chExt cx="3344550" cy="3901800"/>
          </a:xfrm>
        </p:grpSpPr>
        <p:sp>
          <p:nvSpPr>
            <p:cNvPr id="138" name="Google Shape;138;p23"/>
            <p:cNvSpPr/>
            <p:nvPr/>
          </p:nvSpPr>
          <p:spPr>
            <a:xfrm>
              <a:off x="5764175" y="1017800"/>
              <a:ext cx="3253200" cy="3901800"/>
            </a:xfrm>
            <a:prstGeom prst="roundRect">
              <a:avLst>
                <a:gd name="adj" fmla="val 16667"/>
              </a:avLst>
            </a:prstGeom>
            <a:solidFill>
              <a:srgbClr val="B6D7A8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endParaRPr sz="2400"/>
            </a:p>
          </p:txBody>
        </p:sp>
        <p:sp>
          <p:nvSpPr>
            <p:cNvPr id="139" name="Google Shape;139;p23"/>
            <p:cNvSpPr txBox="1"/>
            <p:nvPr/>
          </p:nvSpPr>
          <p:spPr>
            <a:xfrm>
              <a:off x="5946875" y="2006000"/>
              <a:ext cx="3070500" cy="12926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spAutoFit/>
            </a:bodyPr>
            <a:lstStyle/>
            <a:p>
              <a:r>
                <a:rPr lang="en" sz="2400" b="1">
                  <a:solidFill>
                    <a:schemeClr val="dk2"/>
                  </a:solidFill>
                </a:rPr>
                <a:t>Agreement with literature</a:t>
              </a:r>
              <a:endParaRPr sz="2400" b="1">
                <a:solidFill>
                  <a:schemeClr val="dk2"/>
                </a:solidFill>
              </a:endParaRPr>
            </a:p>
            <a:p>
              <a:pPr marL="609585" indent="-457189">
                <a:buClr>
                  <a:schemeClr val="dk2"/>
                </a:buClr>
                <a:buSzPts val="1800"/>
                <a:buChar char="-"/>
              </a:pPr>
              <a:r>
                <a:rPr lang="en" sz="2400">
                  <a:solidFill>
                    <a:schemeClr val="dk2"/>
                  </a:solidFill>
                </a:rPr>
                <a:t>See if methods agree with the compositional change reported</a:t>
              </a:r>
              <a:endParaRPr sz="2400"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23"/>
            <p:cNvSpPr txBox="1"/>
            <p:nvPr/>
          </p:nvSpPr>
          <p:spPr>
            <a:xfrm>
              <a:off x="5946875" y="3299000"/>
              <a:ext cx="3070500" cy="12926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spAutoFit/>
            </a:bodyPr>
            <a:lstStyle/>
            <a:p>
              <a:r>
                <a:rPr lang="en" sz="2400" b="1" dirty="0">
                  <a:solidFill>
                    <a:schemeClr val="dk2"/>
                  </a:solidFill>
                  <a:highlight>
                    <a:srgbClr val="FFFF00"/>
                  </a:highlight>
                </a:rPr>
                <a:t>Downsampling test</a:t>
              </a:r>
              <a:endParaRPr sz="2400" b="1" dirty="0">
                <a:solidFill>
                  <a:schemeClr val="dk2"/>
                </a:solidFill>
                <a:highlight>
                  <a:srgbClr val="FFFF00"/>
                </a:highlight>
              </a:endParaRPr>
            </a:p>
            <a:p>
              <a:pPr marL="609585" indent="-457189">
                <a:buClr>
                  <a:schemeClr val="dk2"/>
                </a:buClr>
                <a:buSzPts val="1800"/>
                <a:buChar char="-"/>
              </a:pPr>
              <a:r>
                <a:rPr lang="en" sz="2400" dirty="0">
                  <a:solidFill>
                    <a:schemeClr val="dk2"/>
                  </a:solidFill>
                  <a:highlight>
                    <a:srgbClr val="FFFF00"/>
                  </a:highlight>
                </a:rPr>
                <a:t>Using 3, 5, 10 samples per condition to see if results are consistent</a:t>
              </a:r>
              <a:endParaRPr sz="2400" dirty="0">
                <a:solidFill>
                  <a:schemeClr val="dk2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41" name="Google Shape;141;p23"/>
            <p:cNvSpPr txBox="1"/>
            <p:nvPr/>
          </p:nvSpPr>
          <p:spPr>
            <a:xfrm>
              <a:off x="5855525" y="1142250"/>
              <a:ext cx="3253200" cy="10156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spAutoFit/>
            </a:bodyPr>
            <a:lstStyle/>
            <a:p>
              <a:r>
                <a:rPr lang="en" sz="2400" i="1">
                  <a:solidFill>
                    <a:schemeClr val="dk2"/>
                  </a:solidFill>
                </a:rPr>
                <a:t>COVID19 data (18 cell types)</a:t>
              </a:r>
              <a:endParaRPr sz="2400" i="1">
                <a:solidFill>
                  <a:schemeClr val="dk2"/>
                </a:solidFill>
              </a:endParaRPr>
            </a:p>
            <a:p>
              <a:pPr marL="609585" indent="-457189">
                <a:buClr>
                  <a:schemeClr val="dk2"/>
                </a:buClr>
                <a:buSzPts val="1800"/>
                <a:buChar char="-"/>
              </a:pPr>
              <a:r>
                <a:rPr lang="en" sz="2400">
                  <a:solidFill>
                    <a:schemeClr val="dk2"/>
                  </a:solidFill>
                </a:rPr>
                <a:t>Zero imputed with multRepl </a:t>
              </a:r>
              <a:endParaRPr sz="2400">
                <a:solidFill>
                  <a:schemeClr val="dk2"/>
                </a:solidFill>
              </a:endParaRPr>
            </a:p>
          </p:txBody>
        </p:sp>
      </p:grpSp>
      <p:sp>
        <p:nvSpPr>
          <p:cNvPr id="142" name="Google Shape;142;p23"/>
          <p:cNvSpPr txBox="1"/>
          <p:nvPr/>
        </p:nvSpPr>
        <p:spPr>
          <a:xfrm>
            <a:off x="656200" y="1356968"/>
            <a:ext cx="39148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i="1">
                <a:solidFill>
                  <a:schemeClr val="dk2"/>
                </a:solidFill>
              </a:rPr>
              <a:t>Immune data (6 cell types)</a:t>
            </a:r>
            <a:endParaRPr sz="2400" i="1">
              <a:solidFill>
                <a:schemeClr val="dk2"/>
              </a:solidFill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487367" y="1972568"/>
            <a:ext cx="3914800" cy="209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dirty="0">
                <a:solidFill>
                  <a:schemeClr val="dk2"/>
                </a:solidFill>
              </a:rPr>
              <a:t>19 control samples</a:t>
            </a:r>
            <a:endParaRPr sz="2400" dirty="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</a:rPr>
              <a:t>Randomly assign half to “non-control” (n=9)</a:t>
            </a:r>
            <a:endParaRPr sz="2400" dirty="0">
              <a:solidFill>
                <a:schemeClr val="dk2"/>
              </a:solidFill>
            </a:endParaRPr>
          </a:p>
          <a:p>
            <a:pPr marL="609585" indent="-457189">
              <a:buClr>
                <a:schemeClr val="dk2"/>
              </a:buClr>
              <a:buSzPts val="1800"/>
              <a:buChar char="-"/>
            </a:pPr>
            <a:r>
              <a:rPr lang="en" sz="2400" dirty="0">
                <a:solidFill>
                  <a:schemeClr val="dk2"/>
                </a:solidFill>
              </a:rPr>
              <a:t>Bootstrap condition labels for robustness</a:t>
            </a:r>
            <a:endParaRPr sz="24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9798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D1A2CED-DA9B-4CCF-8215-CFC65FE71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62DFC44-A40C-4573-9230-B3EDB3EC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260019"/>
            <a:ext cx="11167447" cy="5933012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1DA708-0DDB-779F-922D-BFB51A4AA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09521"/>
            <a:ext cx="10232136" cy="1014984"/>
          </a:xfrm>
        </p:spPr>
        <p:txBody>
          <a:bodyPr>
            <a:normAutofit/>
          </a:bodyPr>
          <a:lstStyle/>
          <a:p>
            <a:r>
              <a:rPr lang="en-US" sz="4000"/>
              <a:t>Downsampling</a:t>
            </a:r>
            <a:r>
              <a:rPr lang="en-US" sz="4000" dirty="0"/>
              <a:t> workflow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589D35-CF9F-4DE9-A792-8571A09E9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658327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A563B0A8-051A-EE29-ACF7-F251F600A5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9301759"/>
              </p:ext>
            </p:extLst>
          </p:nvPr>
        </p:nvGraphicFramePr>
        <p:xfrm>
          <a:off x="1115568" y="1673352"/>
          <a:ext cx="10232136" cy="4334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43352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395A91-C312-2FAF-4D16-846387F41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200" dirty="0"/>
              <a:t>Traditional method performed well with low samples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C8CD9D4-C267-F891-4514-2BB3C78C7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Reduced the number of samples per condition</a:t>
            </a:r>
          </a:p>
          <a:p>
            <a:r>
              <a:rPr lang="en-US" sz="2200" dirty="0" err="1"/>
              <a:t>nb</a:t>
            </a:r>
            <a:r>
              <a:rPr lang="en-US" sz="2200" dirty="0"/>
              <a:t>, corncob, </a:t>
            </a:r>
            <a:r>
              <a:rPr lang="en-US" sz="2200" dirty="0" err="1"/>
              <a:t>rlm</a:t>
            </a:r>
            <a:r>
              <a:rPr lang="en-US" sz="2200" dirty="0"/>
              <a:t> performed well with low sample size</a:t>
            </a:r>
          </a:p>
          <a:p>
            <a:r>
              <a:rPr lang="en-US" sz="2200" dirty="0"/>
              <a:t>Propeller performed the worst with n=3 &amp; 5</a:t>
            </a:r>
          </a:p>
          <a:p>
            <a:r>
              <a:rPr lang="en-US" sz="2200" dirty="0"/>
              <a:t>Dm performed the worst with n=10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3BC02C-D584-A95A-4440-D7AA4F8D96F6}"/>
              </a:ext>
            </a:extLst>
          </p:cNvPr>
          <p:cNvSpPr txBox="1"/>
          <p:nvPr/>
        </p:nvSpPr>
        <p:spPr>
          <a:xfrm>
            <a:off x="3050088" y="3247465"/>
            <a:ext cx="61001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0" dirty="0">
                <a:effectLst/>
              </a:rPr>
              <a:t> 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15FACB-A65C-1F5C-56DC-4E73A86DC2FF}"/>
              </a:ext>
            </a:extLst>
          </p:cNvPr>
          <p:cNvSpPr txBox="1"/>
          <p:nvPr/>
        </p:nvSpPr>
        <p:spPr>
          <a:xfrm>
            <a:off x="3050088" y="3247465"/>
            <a:ext cx="61001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0" dirty="0">
                <a:effectLst/>
              </a:rPr>
              <a:t> 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07B3F5-52B0-B653-29D5-549591B87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186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35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Change in composition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77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sz="2400"/>
              <a:t>Ideal situation</a:t>
            </a:r>
            <a:endParaRPr sz="240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2482818"/>
            <a:ext cx="5658176" cy="1892367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94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sz="2400"/>
              <a:t>Reality</a:t>
            </a:r>
            <a:endParaRPr sz="2400"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4">
            <a:alphaModFix/>
          </a:blip>
          <a:srcRect r="12587"/>
          <a:stretch/>
        </p:blipFill>
        <p:spPr>
          <a:xfrm>
            <a:off x="6432085" y="2326134"/>
            <a:ext cx="5355433" cy="2049057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>
            <a:spLocks noGrp="1"/>
          </p:cNvSpPr>
          <p:nvPr>
            <p:ph type="body" idx="2"/>
          </p:nvPr>
        </p:nvSpPr>
        <p:spPr>
          <a:xfrm>
            <a:off x="6432100" y="4700133"/>
            <a:ext cx="5333200" cy="189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000000"/>
                </a:solidFill>
              </a:rPr>
              <a:t>Did 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increase?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sz="2400">
                <a:solidFill>
                  <a:srgbClr val="000000"/>
                </a:solidFill>
              </a:rPr>
              <a:t>Did 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 and/or C decrease?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All of the above?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2"/>
          </p:nvPr>
        </p:nvSpPr>
        <p:spPr>
          <a:xfrm>
            <a:off x="665367" y="4700133"/>
            <a:ext cx="5333200" cy="189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Often not the case due to technical limitations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AF73E-8CF4-0484-581F-C869F4A15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ranking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B25AC-2DF9-3ECB-997E-319DE3C30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2525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FPR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Corncob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clr+t-test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Propeller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Dirichlet-multinomial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sccomp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Clr+rlm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Negative binomial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1F8D36A-48AB-CC2A-E315-3124A367A817}"/>
              </a:ext>
            </a:extLst>
          </p:cNvPr>
          <p:cNvSpPr txBox="1">
            <a:spLocks/>
          </p:cNvSpPr>
          <p:nvPr/>
        </p:nvSpPr>
        <p:spPr>
          <a:xfrm>
            <a:off x="4752473" y="1825625"/>
            <a:ext cx="35252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Power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Negative binomial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</a:t>
            </a:r>
            <a:r>
              <a:rPr lang="en-US" dirty="0"/>
              <a:t> + </a:t>
            </a:r>
            <a:r>
              <a:rPr lang="en-US" dirty="0" err="1"/>
              <a:t>rlm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</a:t>
            </a:r>
            <a:r>
              <a:rPr lang="en-US" dirty="0"/>
              <a:t> + t-test (tied)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sccomp</a:t>
            </a:r>
            <a:r>
              <a:rPr lang="en-US" dirty="0"/>
              <a:t> (tied)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Propeller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Dirichlet-multinomial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corncob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70DC954-9FF7-91C5-3BA0-601CE8BAB656}"/>
              </a:ext>
            </a:extLst>
          </p:cNvPr>
          <p:cNvSpPr txBox="1">
            <a:spLocks/>
          </p:cNvSpPr>
          <p:nvPr/>
        </p:nvSpPr>
        <p:spPr>
          <a:xfrm>
            <a:off x="8666747" y="1825625"/>
            <a:ext cx="35252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Downsampling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Corncob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Negative binomial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</a:t>
            </a:r>
            <a:r>
              <a:rPr lang="en-US" dirty="0"/>
              <a:t> + </a:t>
            </a:r>
            <a:r>
              <a:rPr lang="en-US" dirty="0" err="1"/>
              <a:t>rlm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sccomp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Clr</a:t>
            </a:r>
            <a:r>
              <a:rPr lang="en-US" dirty="0"/>
              <a:t> + t-test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Dirichlet-multinomial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propeller</a:t>
            </a:r>
          </a:p>
        </p:txBody>
      </p:sp>
    </p:spTree>
    <p:extLst>
      <p:ext uri="{BB962C8B-B14F-4D97-AF65-F5344CB8AC3E}">
        <p14:creationId xmlns:p14="http://schemas.microsoft.com/office/powerpoint/2010/main" val="29644322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7026CA-EEDD-CB3F-32D3-B72A7CFB1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Autofit/>
          </a:bodyPr>
          <a:lstStyle/>
          <a:p>
            <a:r>
              <a:rPr lang="en-US" sz="3200" dirty="0"/>
              <a:t>Bayesian models have longer runtime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DE1C7E-63CF-48BD-19E1-114C56872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Bayesian-based methods have longer runtime</a:t>
            </a:r>
          </a:p>
          <a:p>
            <a:r>
              <a:rPr lang="en-US" sz="2200" dirty="0"/>
              <a:t>Frequentist-based methods run in an instant</a:t>
            </a:r>
          </a:p>
          <a:p>
            <a:r>
              <a:rPr lang="en-US" sz="2200" dirty="0"/>
              <a:t>Scalable since compositional data doesn’t require gene-level info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8EC5148-39C1-45F9-50E9-20BB6B468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236" y="640080"/>
            <a:ext cx="5577840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8352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80758-476E-977E-CE6E-A305C62D5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0C7B1-E979-0AA8-8A29-D540ED1CD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Traditional methods (e.g. t-test) perform well after transforming the data</a:t>
            </a:r>
          </a:p>
          <a:p>
            <a:r>
              <a:rPr lang="en-US" dirty="0"/>
              <a:t>Bayesian methods had intermediate performance in both false positive and power</a:t>
            </a:r>
          </a:p>
          <a:p>
            <a:r>
              <a:rPr lang="en-US" dirty="0"/>
              <a:t>Limitations: methods didn’t require cell type labeling (e.g. Milo) not benchmarked</a:t>
            </a:r>
          </a:p>
          <a:p>
            <a:r>
              <a:rPr lang="en-US" dirty="0"/>
              <a:t>Future direction: more bootstrap iteration</a:t>
            </a:r>
          </a:p>
        </p:txBody>
      </p:sp>
    </p:spTree>
    <p:extLst>
      <p:ext uri="{BB962C8B-B14F-4D97-AF65-F5344CB8AC3E}">
        <p14:creationId xmlns:p14="http://schemas.microsoft.com/office/powerpoint/2010/main" val="10108371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5" name="Freeform: Shape 1034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7" name="Freeform: Shape 1036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4FB423-9B4D-B5D6-E220-693C254DE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Acknowledgement</a:t>
            </a: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2">
            <a:extLst>
              <a:ext uri="{FF2B5EF4-FFF2-40B4-BE49-F238E27FC236}">
                <a16:creationId xmlns:a16="http://schemas.microsoft.com/office/drawing/2014/main" id="{45505A54-C6E6-D1F7-343A-6BF42D5D37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01184" y="1073894"/>
            <a:ext cx="6922008" cy="481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CA49EE-F6F6-52A7-3762-107F2C966D63}"/>
              </a:ext>
            </a:extLst>
          </p:cNvPr>
          <p:cNvSpPr txBox="1"/>
          <p:nvPr/>
        </p:nvSpPr>
        <p:spPr>
          <a:xfrm>
            <a:off x="395893" y="2461768"/>
            <a:ext cx="4313894" cy="667875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1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Haber Lab</a:t>
            </a:r>
            <a:endParaRPr lang="en-CA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Prof. Adam Haber</a:t>
            </a:r>
            <a:endParaRPr lang="en-CA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Midge van Aller</a:t>
            </a:r>
            <a:endParaRPr lang="en-CA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Dr. Sophia Carryl</a:t>
            </a:r>
            <a:endParaRPr lang="en-CA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Dr. Wenjiang Deng</a:t>
            </a:r>
            <a:endParaRPr lang="en-CA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Dr. Tiffany Zhang</a:t>
            </a:r>
            <a:endParaRPr lang="en-CA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Nicole Almanzar</a:t>
            </a:r>
            <a:endParaRPr lang="en-CA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Evan Lemire</a:t>
            </a:r>
            <a:endParaRPr lang="en-CA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Zichuan (Bryce) Li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dirty="0">
                <a:solidFill>
                  <a:srgbClr val="595959"/>
                </a:solidFill>
                <a:latin typeface="Arial" panose="020B0604020202020204" pitchFamily="34" charset="0"/>
              </a:rPr>
              <a:t>Maia </a:t>
            </a:r>
            <a:r>
              <a:rPr lang="en-CA" dirty="0" err="1">
                <a:solidFill>
                  <a:srgbClr val="595959"/>
                </a:solidFill>
                <a:latin typeface="Arial" panose="020B0604020202020204" pitchFamily="34" charset="0"/>
              </a:rPr>
              <a:t>Mesyngier</a:t>
            </a:r>
            <a:endParaRPr lang="en-CA" sz="1800" b="1" i="0" u="none" strike="noStrike" dirty="0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endParaRPr lang="en-CA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endParaRPr lang="en-CA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endParaRPr lang="en-CA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endParaRPr lang="en-CA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endParaRPr lang="en-CA" b="1" dirty="0">
              <a:solidFill>
                <a:srgbClr val="595959"/>
              </a:solidFill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1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CBQG Program</a:t>
            </a:r>
            <a:endParaRPr lang="en-CA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Prof. John Quackenbush</a:t>
            </a:r>
            <a:endParaRPr lang="en-CA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David Cruikshank</a:t>
            </a:r>
            <a:endParaRPr lang="en-CA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CA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Jelena Follweiler</a:t>
            </a:r>
            <a:endParaRPr lang="en-CA" b="0" dirty="0">
              <a:effectLst/>
            </a:endParaRPr>
          </a:p>
          <a:p>
            <a:br>
              <a:rPr lang="en-CA" b="0" dirty="0">
                <a:effectLst/>
              </a:rPr>
            </a:br>
            <a:endParaRPr lang="en-CA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73304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Compositional data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400" dirty="0"/>
              <a:t>All methods require at least these labels for each cell</a:t>
            </a:r>
            <a:endParaRPr sz="2400" dirty="0"/>
          </a:p>
          <a:p>
            <a:pPr marL="152396" indent="0">
              <a:spcBef>
                <a:spcPts val="1600"/>
              </a:spcBef>
              <a:buNone/>
            </a:pPr>
            <a:r>
              <a:rPr lang="en" sz="2400" b="1" dirty="0"/>
              <a:t>Cell type label</a:t>
            </a:r>
            <a:endParaRPr sz="2400" b="1" dirty="0"/>
          </a:p>
          <a:p>
            <a:pPr marL="0" indent="0">
              <a:spcBef>
                <a:spcPts val="1600"/>
              </a:spcBef>
              <a:buNone/>
            </a:pPr>
            <a:r>
              <a:rPr lang="en" sz="2400" dirty="0"/>
              <a:t>	Annotation of cell types, sometimes methods require a reference cell type</a:t>
            </a:r>
            <a:endParaRPr lang="en-CA" sz="2400" dirty="0"/>
          </a:p>
          <a:p>
            <a:pPr marL="152396" indent="0">
              <a:spcBef>
                <a:spcPts val="1600"/>
              </a:spcBef>
              <a:buNone/>
            </a:pPr>
            <a:r>
              <a:rPr lang="en-CA" sz="2400" b="1" dirty="0"/>
              <a:t>Condition label</a:t>
            </a:r>
          </a:p>
          <a:p>
            <a:pPr marL="152396" indent="0">
              <a:spcBef>
                <a:spcPts val="1600"/>
              </a:spcBef>
              <a:buNone/>
            </a:pPr>
            <a:r>
              <a:rPr lang="en-CA" sz="2400" dirty="0"/>
              <a:t>	Control vs diseased/developmental stage(s)</a:t>
            </a:r>
            <a:r>
              <a:rPr lang="en-CA" sz="2400" b="1" dirty="0"/>
              <a:t> </a:t>
            </a:r>
          </a:p>
          <a:p>
            <a:pPr marL="152396" indent="0">
              <a:spcBef>
                <a:spcPts val="1600"/>
              </a:spcBef>
              <a:buNone/>
            </a:pPr>
            <a:r>
              <a:rPr lang="en-CA" sz="2400" b="1" dirty="0"/>
              <a:t>Sample label</a:t>
            </a:r>
          </a:p>
          <a:p>
            <a:pPr indent="0">
              <a:spcBef>
                <a:spcPts val="1600"/>
              </a:spcBef>
              <a:buNone/>
            </a:pPr>
            <a:r>
              <a:rPr lang="en-CA" sz="2400" dirty="0"/>
              <a:t>	Sample-to-sample variability needs to be accounted for (within a condition)</a:t>
            </a:r>
          </a:p>
          <a:p>
            <a:pPr indent="0">
              <a:spcBef>
                <a:spcPts val="1600"/>
              </a:spcBef>
              <a:buNone/>
            </a:pPr>
            <a:r>
              <a:rPr lang="en-CA" sz="2400" dirty="0"/>
              <a:t>	Needs at least 2 samples per condition (for most methods)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lang="en-CA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93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dirty="0"/>
              <a:t>Checking with visualization?</a:t>
            </a:r>
          </a:p>
        </p:txBody>
      </p:sp>
      <p:sp>
        <p:nvSpPr>
          <p:cNvPr id="96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5541263" y="457200"/>
            <a:ext cx="6007608" cy="192938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indent="0">
              <a:buNone/>
            </a:pPr>
            <a:r>
              <a:rPr lang="en-US" sz="2000" dirty="0"/>
              <a:t>“In the absence of dedicated tools, visual comparison of compositional data can be informative of changes in compositions between samples” (</a:t>
            </a:r>
            <a:r>
              <a:rPr lang="en-US" sz="2000" dirty="0" err="1"/>
              <a:t>Luecken</a:t>
            </a:r>
            <a:r>
              <a:rPr lang="en-US" sz="2000" dirty="0"/>
              <a:t> and Theis, 2019)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7C1D62-D60F-554D-8FD1-FB1B96BD6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367" y="2237232"/>
            <a:ext cx="4011168" cy="40111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40C892D-A94E-447A-1F45-7AE576449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168" y="2237232"/>
            <a:ext cx="4011168" cy="401116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Current progress</a:t>
            </a: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3928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marL="0" indent="0">
              <a:buNone/>
            </a:pPr>
            <a:r>
              <a:rPr lang="en" dirty="0"/>
              <a:t>Dr. Sean Simmons published on </a:t>
            </a:r>
            <a:r>
              <a:rPr lang="en" dirty="0" err="1"/>
              <a:t>bioRXiv</a:t>
            </a:r>
            <a:r>
              <a:rPr lang="en" dirty="0"/>
              <a:t> in 2022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dirty="0"/>
              <a:t>Conclusion:</a:t>
            </a:r>
            <a:endParaRPr dirty="0"/>
          </a:p>
          <a:p>
            <a:pPr>
              <a:spcBef>
                <a:spcPts val="1600"/>
              </a:spcBef>
            </a:pPr>
            <a:r>
              <a:rPr lang="en" dirty="0"/>
              <a:t>Propeller (logit-linear + </a:t>
            </a:r>
            <a:r>
              <a:rPr lang="en" dirty="0" err="1"/>
              <a:t>limma</a:t>
            </a:r>
            <a:r>
              <a:rPr lang="en" dirty="0"/>
              <a:t>)</a:t>
            </a:r>
            <a:endParaRPr dirty="0"/>
          </a:p>
          <a:p>
            <a:r>
              <a:rPr lang="en" dirty="0"/>
              <a:t>Dirichlet regression</a:t>
            </a:r>
            <a:endParaRPr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Newer methods that use Bayesian statistics have been developed</a:t>
            </a:r>
            <a:endParaRPr dirty="0"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4289" y="1356967"/>
            <a:ext cx="7847712" cy="5501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/>
              <a:t>Methods</a:t>
            </a:r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680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-CA" dirty="0"/>
              <a:t>“Traditional” methods</a:t>
            </a:r>
          </a:p>
          <a:p>
            <a:pPr marL="457200" indent="-457200"/>
            <a:r>
              <a:rPr lang="en-CA" b="1" dirty="0"/>
              <a:t>T-test</a:t>
            </a:r>
          </a:p>
          <a:p>
            <a:pPr marL="1066785" lvl="1" indent="-457200"/>
            <a:r>
              <a:rPr lang="en-CA" dirty="0"/>
              <a:t>Requires transformed data</a:t>
            </a:r>
          </a:p>
          <a:p>
            <a:pPr marL="457200" indent="-457200"/>
            <a:r>
              <a:rPr lang="en-CA" b="1" dirty="0"/>
              <a:t>Robust linear regression</a:t>
            </a:r>
          </a:p>
          <a:p>
            <a:pPr marL="1066785" lvl="1" indent="-457200"/>
            <a:r>
              <a:rPr lang="en-CA" dirty="0"/>
              <a:t>Requires transformed data</a:t>
            </a:r>
          </a:p>
          <a:p>
            <a:pPr marL="457200" indent="-457200"/>
            <a:r>
              <a:rPr lang="en-CA" b="1" dirty="0"/>
              <a:t>Negative binomial</a:t>
            </a:r>
          </a:p>
          <a:p>
            <a:pPr marL="457200" indent="-457200"/>
            <a:endParaRPr lang="en-CA" dirty="0"/>
          </a:p>
        </p:txBody>
      </p:sp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6511600" y="1536632"/>
            <a:ext cx="5264800" cy="518500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-CA" dirty="0"/>
              <a:t>“In-house” method</a:t>
            </a:r>
          </a:p>
          <a:p>
            <a:pPr marL="457200" indent="-457200"/>
            <a:r>
              <a:rPr lang="en-CA" b="1" dirty="0"/>
              <a:t>Dirichlet-multinomial</a:t>
            </a:r>
          </a:p>
          <a:p>
            <a:pPr marL="1066785" lvl="1" indent="-457200"/>
            <a:r>
              <a:rPr lang="en-CA" dirty="0"/>
              <a:t>Implemented with brms</a:t>
            </a:r>
          </a:p>
          <a:p>
            <a:pPr marL="1066785" lvl="1" indent="-457200"/>
            <a:r>
              <a:rPr lang="en-CA" dirty="0"/>
              <a:t>Requires reference cell type</a:t>
            </a:r>
          </a:p>
          <a:p>
            <a:pPr marL="609585" lvl="1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Published methods</a:t>
            </a:r>
          </a:p>
          <a:p>
            <a:pPr marL="457200" indent="-457200"/>
            <a:r>
              <a:rPr lang="en-CA" b="1" dirty="0"/>
              <a:t>Corncob</a:t>
            </a:r>
            <a:r>
              <a:rPr lang="en-CA" dirty="0"/>
              <a:t> (2020)</a:t>
            </a:r>
          </a:p>
          <a:p>
            <a:pPr marL="1066785" lvl="1" indent="-457200"/>
            <a:r>
              <a:rPr lang="en-CA" dirty="0"/>
              <a:t>Beta-binomial</a:t>
            </a:r>
          </a:p>
          <a:p>
            <a:pPr marL="457200" indent="-457200"/>
            <a:r>
              <a:rPr lang="en-CA" b="1" dirty="0"/>
              <a:t>Propeller</a:t>
            </a:r>
            <a:r>
              <a:rPr lang="en-CA" dirty="0"/>
              <a:t> (2022)</a:t>
            </a:r>
          </a:p>
          <a:p>
            <a:pPr marL="1066785" lvl="1" indent="-457200"/>
            <a:r>
              <a:rPr lang="en-CA" dirty="0"/>
              <a:t>Logit-linear + </a:t>
            </a:r>
            <a:r>
              <a:rPr lang="en-CA" dirty="0" err="1"/>
              <a:t>limma</a:t>
            </a:r>
            <a:endParaRPr lang="en-CA" dirty="0"/>
          </a:p>
          <a:p>
            <a:pPr marL="457200" indent="-457200"/>
            <a:r>
              <a:rPr lang="en-CA" b="1" dirty="0" err="1"/>
              <a:t>sccomp</a:t>
            </a:r>
            <a:r>
              <a:rPr lang="en-CA" dirty="0"/>
              <a:t> (2023)</a:t>
            </a:r>
          </a:p>
          <a:p>
            <a:pPr marL="1066785" lvl="1" indent="-457200"/>
            <a:r>
              <a:rPr lang="en-CA" dirty="0"/>
              <a:t>Sum-constrained beta-binomial</a:t>
            </a:r>
          </a:p>
        </p:txBody>
      </p:sp>
      <p:pic>
        <p:nvPicPr>
          <p:cNvPr id="3" name="Picture 2" descr="A black and white image of a symbol&#10;&#10;Description automatically generated">
            <a:extLst>
              <a:ext uri="{FF2B5EF4-FFF2-40B4-BE49-F238E27FC236}">
                <a16:creationId xmlns:a16="http://schemas.microsoft.com/office/drawing/2014/main" id="{8F131315-7B2F-46BF-B7AF-6F0FE4393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948" y="4265917"/>
            <a:ext cx="4034033" cy="13327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83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Aims</a:t>
            </a:r>
            <a:endParaRPr dirty="0"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666746" indent="-514350">
              <a:lnSpc>
                <a:spcPct val="115000"/>
              </a:lnSpc>
              <a:buFont typeface="+mj-lt"/>
              <a:buAutoNum type="arabicPeriod"/>
            </a:pPr>
            <a:r>
              <a:rPr lang="en" dirty="0"/>
              <a:t>If there is no true change in proportion, how likely is a method to detect a significant change? (false positive)</a:t>
            </a:r>
            <a:endParaRPr dirty="0"/>
          </a:p>
          <a:p>
            <a:pPr marL="666746" indent="-514350">
              <a:lnSpc>
                <a:spcPct val="115000"/>
              </a:lnSpc>
              <a:spcBef>
                <a:spcPts val="1333"/>
              </a:spcBef>
              <a:buFont typeface="+mj-lt"/>
              <a:buAutoNum type="arabicPeriod"/>
            </a:pPr>
            <a:r>
              <a:rPr lang="en" dirty="0"/>
              <a:t>If there is a true change in proportion, how likely is a method to detect it? (power)</a:t>
            </a:r>
            <a:endParaRPr dirty="0"/>
          </a:p>
          <a:p>
            <a:pPr marL="666746" indent="-514350">
              <a:lnSpc>
                <a:spcPct val="115000"/>
              </a:lnSpc>
              <a:spcBef>
                <a:spcPts val="1333"/>
              </a:spcBef>
              <a:spcAft>
                <a:spcPts val="1333"/>
              </a:spcAft>
              <a:buFont typeface="+mj-lt"/>
              <a:buAutoNum type="arabicPeriod"/>
            </a:pPr>
            <a:r>
              <a:rPr lang="en" dirty="0"/>
              <a:t>If there is a true change in proportion but the sample size is low, how likely is a method to detect it? (downsampling)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3236</TotalTime>
  <Words>1844</Words>
  <Application>Microsoft Macintosh PowerPoint</Application>
  <PresentationFormat>Widescreen</PresentationFormat>
  <Paragraphs>347</Paragraphs>
  <Slides>43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Söhne</vt:lpstr>
      <vt:lpstr>Aptos</vt:lpstr>
      <vt:lpstr>Aptos Display</vt:lpstr>
      <vt:lpstr>Arial</vt:lpstr>
      <vt:lpstr>Calibri</vt:lpstr>
      <vt:lpstr>Helvetica Neue</vt:lpstr>
      <vt:lpstr>Wingdings</vt:lpstr>
      <vt:lpstr>Office Theme</vt:lpstr>
      <vt:lpstr>Benchmarking compositional data analysis methods for single-cell RNA-seq data</vt:lpstr>
      <vt:lpstr>Motivation</vt:lpstr>
      <vt:lpstr>Problem of compositionality</vt:lpstr>
      <vt:lpstr>Change in composition</vt:lpstr>
      <vt:lpstr>Compositional data</vt:lpstr>
      <vt:lpstr>Checking with visualization?</vt:lpstr>
      <vt:lpstr>Current progress</vt:lpstr>
      <vt:lpstr>Methods</vt:lpstr>
      <vt:lpstr>Aims</vt:lpstr>
      <vt:lpstr>Immune Data</vt:lpstr>
      <vt:lpstr>False positive test workflow</vt:lpstr>
      <vt:lpstr>Overview</vt:lpstr>
      <vt:lpstr>Evaluating FPR using control data</vt:lpstr>
      <vt:lpstr>Most methods performed well on the FP test</vt:lpstr>
      <vt:lpstr>Effect estimates remained consistent</vt:lpstr>
      <vt:lpstr>Sample-to-sample variability affects FPR</vt:lpstr>
      <vt:lpstr>Mono &amp; NK cells have higher dispersion</vt:lpstr>
      <vt:lpstr>Overall ranking</vt:lpstr>
      <vt:lpstr>Overview</vt:lpstr>
      <vt:lpstr>Power test workflow</vt:lpstr>
      <vt:lpstr>Traditional methods performed well with the deletion of abundant cell type</vt:lpstr>
      <vt:lpstr>sccomp has the most conservative estimate</vt:lpstr>
      <vt:lpstr>Most methods are specific to true changes</vt:lpstr>
      <vt:lpstr>Overview</vt:lpstr>
      <vt:lpstr>Dirichlet-multinomial performed poorly on addition of rare cell type</vt:lpstr>
      <vt:lpstr>Bayesian methods performed poorly with effect estimates</vt:lpstr>
      <vt:lpstr>sccomp had the most “off-target” effect</vt:lpstr>
      <vt:lpstr>Overview</vt:lpstr>
      <vt:lpstr>NK  B to simulate developmental change</vt:lpstr>
      <vt:lpstr>All methods performed poorly on transient change</vt:lpstr>
      <vt:lpstr>Overall ranking</vt:lpstr>
      <vt:lpstr>Overview</vt:lpstr>
      <vt:lpstr>COVID Data</vt:lpstr>
      <vt:lpstr>All methods had high concordance with the paper</vt:lpstr>
      <vt:lpstr>Selection of reference cell type can mask true changes</vt:lpstr>
      <vt:lpstr>Highly dispersed cell types are likely to be changing composition</vt:lpstr>
      <vt:lpstr>Overview</vt:lpstr>
      <vt:lpstr>Downsampling workflow</vt:lpstr>
      <vt:lpstr>Traditional method performed well with low samples</vt:lpstr>
      <vt:lpstr>Overall ranking</vt:lpstr>
      <vt:lpstr>Bayesian models have longer runtime</vt:lpstr>
      <vt:lpstr>Conclusion</vt:lpstr>
      <vt:lpstr>Acknowledgement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 Fan Duan</dc:creator>
  <cp:lastModifiedBy>Yi Fan Duan</cp:lastModifiedBy>
  <cp:revision>81</cp:revision>
  <dcterms:created xsi:type="dcterms:W3CDTF">2024-04-22T20:58:00Z</dcterms:created>
  <dcterms:modified xsi:type="dcterms:W3CDTF">2024-05-08T17:33:40Z</dcterms:modified>
</cp:coreProperties>
</file>

<file path=docProps/thumbnail.jpeg>
</file>